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30"/>
  </p:notesMasterIdLst>
  <p:sldIdLst>
    <p:sldId id="257" r:id="rId2"/>
    <p:sldId id="303" r:id="rId3"/>
    <p:sldId id="304" r:id="rId4"/>
    <p:sldId id="291" r:id="rId5"/>
    <p:sldId id="292" r:id="rId6"/>
    <p:sldId id="293" r:id="rId7"/>
    <p:sldId id="270" r:id="rId8"/>
    <p:sldId id="263" r:id="rId9"/>
    <p:sldId id="294" r:id="rId10"/>
    <p:sldId id="305" r:id="rId11"/>
    <p:sldId id="296" r:id="rId12"/>
    <p:sldId id="289" r:id="rId13"/>
    <p:sldId id="302" r:id="rId14"/>
    <p:sldId id="297" r:id="rId15"/>
    <p:sldId id="311" r:id="rId16"/>
    <p:sldId id="277" r:id="rId17"/>
    <p:sldId id="271" r:id="rId18"/>
    <p:sldId id="259" r:id="rId19"/>
    <p:sldId id="280" r:id="rId20"/>
    <p:sldId id="287" r:id="rId21"/>
    <p:sldId id="306" r:id="rId22"/>
    <p:sldId id="308" r:id="rId23"/>
    <p:sldId id="275" r:id="rId24"/>
    <p:sldId id="279" r:id="rId25"/>
    <p:sldId id="307" r:id="rId26"/>
    <p:sldId id="312" r:id="rId27"/>
    <p:sldId id="313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97" autoAdjust="0"/>
  </p:normalViewPr>
  <p:slideViewPr>
    <p:cSldViewPr snapToGrid="0">
      <p:cViewPr>
        <p:scale>
          <a:sx n="90" d="100"/>
          <a:sy n="90" d="100"/>
        </p:scale>
        <p:origin x="5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776C9-A17D-4215-B93F-BBB18125B595}" type="datetimeFigureOut"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52AD9-39C2-4A7C-91CA-A6B3C8E5FA0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8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17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60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1E5D0-EB60-5963-4F30-DBE904BF3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0869F1-793A-DC8D-A1FC-51369E5147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05D28-A6B7-8400-3F33-0661B1684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05170-2F82-F1F4-FC4F-955FD4E6C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26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4F4D8-8DEC-04D9-72FD-643CCACB1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A7D58-0E8C-C544-5684-65A6097E9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E0CCFF-1E7C-84C8-8203-76E6A49D25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5E01D-8278-E7B1-119C-022725BC5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8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75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5AA33-1426-4633-BE3E-7677795F1C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49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Syllable structure: </a:t>
            </a:r>
            <a:r>
              <a:rPr lang="nn-NO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(C_1)(G)V(G), (C_1)(/w/)V(/w/ or /j/ present in dipthongs)</a:t>
            </a:r>
            <a:endParaRPr lang="en-US"/>
          </a:p>
          <a:p>
            <a:r>
              <a:rPr lang="en-US"/>
              <a:t>Phonemic inventory: 42 phonemic consonants and 13 phonemic vowels (55 phonemic labels)</a:t>
            </a:r>
          </a:p>
          <a:p>
            <a:r>
              <a:rPr lang="en-US"/>
              <a:t>Tones: 4 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5AA33-1426-4633-BE3E-7677795F1C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88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8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3B076-B938-6CE4-F04F-E7095C242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DB4A7D-6C1D-D34F-8624-9D92C7CC2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978D9D-2474-2796-1B97-183B8B53D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959C9-ABFE-C6D2-56F4-83AAB3E40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6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4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3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5AA33-1426-4633-BE3E-7677795F1C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15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83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7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52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19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52AD9-39C2-4A7C-91CA-A6B3C8E5FA0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8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52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1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6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6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8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10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3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1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mro.massey.ac.nz/handle/10179/17252" TargetMode="External"/><Relationship Id="rId13" Type="http://schemas.openxmlformats.org/officeDocument/2006/relationships/hyperlink" Target="https://hal.science/hal-03625303" TargetMode="External"/><Relationship Id="rId3" Type="http://schemas.openxmlformats.org/officeDocument/2006/relationships/hyperlink" Target="Https://Www.Aclweb.Org/Anthology/2021.Americasnlp-1.8.Pdf" TargetMode="External"/><Relationship Id="rId7" Type="http://schemas.openxmlformats.org/officeDocument/2006/relationships/hyperlink" Target="https://doi.org/10.1111/lnc3.12474" TargetMode="External"/><Relationship Id="rId12" Type="http://schemas.openxmlformats.org/officeDocument/2006/relationships/hyperlink" Target="https://doi.org/10.18653/v1/2023.acl-short.87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lanthology.org/L16-1632" TargetMode="External"/><Relationship Id="rId11" Type="http://schemas.openxmlformats.org/officeDocument/2006/relationships/hyperlink" Target="https://doi.org/10.18653/v1/2022.computel-1.21" TargetMode="External"/><Relationship Id="rId5" Type="http://schemas.openxmlformats.org/officeDocument/2006/relationships/hyperlink" Target="https://nwav51.org/" TargetMode="External"/><Relationship Id="rId10" Type="http://schemas.openxmlformats.org/officeDocument/2006/relationships/hyperlink" Target="http://hdl.handle.net/2196/00-0000-0000-0010-8820-B" TargetMode="External"/><Relationship Id="rId4" Type="http://schemas.openxmlformats.org/officeDocument/2006/relationships/hyperlink" Target="https://par.nsf.gov/biblio/10281120-end-end-automatic-speech-recognition-its-impact-workflow-documenting-yoloxochitl-mixtec" TargetMode="External"/><Relationship Id="rId9" Type="http://schemas.openxmlformats.org/officeDocument/2006/relationships/hyperlink" Target="https://www.frontiersin.org/articles/10.3389/frai.2021.662097" TargetMode="External"/><Relationship Id="rId14" Type="http://schemas.openxmlformats.org/officeDocument/2006/relationships/hyperlink" Target="https://doi.org/10.1080/03036758.2019.1619599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mlco2.github.io/impact/#co2eq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77521-2293-B522-5E99-217CB3608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en-US" sz="4800">
                <a:ea typeface="+mj-lt"/>
                <a:cs typeface="+mj-lt"/>
              </a:rPr>
              <a:t>Evaluating wav2vec 2.0 Speech Recognition and Forced Alignment </a:t>
            </a: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18406-533E-07BC-0C78-3376557D11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4800" dirty="0"/>
              <a:t>On a Multi-Varietal Language Documentation Collection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725E8-981D-95C3-FAED-8D418F1C5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1039-F779-4DFE-8D5D-7161FB14E998}" type="datetime1">
              <a:rPr lang="en-US"/>
              <a:t>11/11/2024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912E0-0C55-6A4B-A999-BA10445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9B70C-4C3E-F6A9-3F7E-6A953461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ED5A85-BAD9-295B-EC8A-70DC659B013A}"/>
              </a:ext>
            </a:extLst>
          </p:cNvPr>
          <p:cNvSpPr txBox="1"/>
          <p:nvPr/>
        </p:nvSpPr>
        <p:spPr>
          <a:xfrm>
            <a:off x="5133474" y="5259519"/>
            <a:ext cx="19181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Connor Bechler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A387D-B17A-0DF7-7BAE-374AB6A73B05}"/>
              </a:ext>
            </a:extLst>
          </p:cNvPr>
          <p:cNvSpPr txBox="1"/>
          <p:nvPr/>
        </p:nvSpPr>
        <p:spPr>
          <a:xfrm>
            <a:off x="4489498" y="5623904"/>
            <a:ext cx="32130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Michigan State University​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34024-079C-6230-519D-59A877FE14B7}"/>
              </a:ext>
            </a:extLst>
          </p:cNvPr>
          <p:cNvSpPr txBox="1"/>
          <p:nvPr/>
        </p:nvSpPr>
        <p:spPr>
          <a:xfrm>
            <a:off x="4486060" y="5993236"/>
            <a:ext cx="32130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NWAV 52</a:t>
            </a:r>
          </a:p>
        </p:txBody>
      </p:sp>
    </p:spTree>
    <p:extLst>
      <p:ext uri="{BB962C8B-B14F-4D97-AF65-F5344CB8AC3E}">
        <p14:creationId xmlns:p14="http://schemas.microsoft.com/office/powerpoint/2010/main" val="2571053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B1C2-90DC-279E-C8F4-46D528C6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Forced Alignment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9E2223-BBA9-B951-5D51-39F3BA011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nd-Latn-001"/>
              <a:t>generation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9B14-13D0-282B-CD22-A302496ED9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Used a phone-based model trained in the preceding step</a:t>
            </a:r>
          </a:p>
          <a:p>
            <a:r>
              <a:rPr lang="en-US" dirty="0"/>
              <a:t>Applied an </a:t>
            </a:r>
            <a:r>
              <a:rPr lang="und-Latn-001" dirty="0"/>
              <a:t>alignment algorithm </a:t>
            </a:r>
            <a:r>
              <a:rPr lang="und-Latn-001" sz="1600" dirty="0"/>
              <a:t>(</a:t>
            </a:r>
            <a:r>
              <a:rPr lang="und-Latn-001" sz="1600" b="0" i="0" dirty="0">
                <a:solidFill>
                  <a:srgbClr val="222222"/>
                </a:solidFill>
                <a:effectLst/>
                <a:latin typeface="Arial"/>
                <a:cs typeface="Arial"/>
              </a:rPr>
              <a:t>Bain et al., 2023; </a:t>
            </a:r>
            <a:r>
              <a:rPr lang="en-US" sz="1600" dirty="0"/>
              <a:t>Hwang</a:t>
            </a:r>
            <a:r>
              <a:rPr lang="und-Latn-001" sz="1600" dirty="0"/>
              <a:t> et al., 2023; 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Arial"/>
                <a:cs typeface="Arial"/>
              </a:rPr>
              <a:t>Kürzinger</a:t>
            </a:r>
            <a:r>
              <a:rPr lang="und-Latn-001" sz="1600" b="0" i="0" dirty="0">
                <a:solidFill>
                  <a:srgbClr val="222222"/>
                </a:solidFill>
                <a:effectLst/>
                <a:latin typeface="Arial"/>
                <a:cs typeface="Arial"/>
              </a:rPr>
              <a:t> et al., 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/>
                <a:cs typeface="Arial"/>
              </a:rPr>
              <a:t>2020</a:t>
            </a:r>
            <a:r>
              <a:rPr lang="und-Latn-001" sz="1600" b="0" i="0" dirty="0">
                <a:solidFill>
                  <a:srgbClr val="222222"/>
                </a:solidFill>
                <a:effectLst/>
                <a:latin typeface="Arial"/>
                <a:cs typeface="Arial"/>
              </a:rPr>
              <a:t>)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/>
                <a:cs typeface="Arial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Arial"/>
                <a:cs typeface="Arial"/>
              </a:rPr>
              <a:t>to </a:t>
            </a:r>
            <a:r>
              <a:rPr lang="en-US" b="0" i="0">
                <a:solidFill>
                  <a:srgbClr val="222222"/>
                </a:solidFill>
                <a:effectLst/>
                <a:latin typeface="Arial"/>
                <a:cs typeface="Arial"/>
              </a:rPr>
              <a:t>ASR output</a:t>
            </a:r>
            <a:r>
              <a:rPr lang="en-US">
                <a:solidFill>
                  <a:srgbClr val="222222"/>
                </a:solidFill>
                <a:latin typeface="Arial"/>
                <a:cs typeface="Arial"/>
              </a:rPr>
              <a:t> logits</a:t>
            </a:r>
            <a:endParaRPr lang="und-Latn-001" sz="16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Aligned all original recording transcriptions*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708BF5-CDE9-B451-C70D-35AD2EADA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nd-Latn-001" dirty="0"/>
              <a:t>Evaluation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E30DA81-E84D-2FDB-7B8D-D1AF8AC2969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 dirty="0"/>
              <a:t>No gold standard</a:t>
            </a:r>
            <a:r>
              <a:rPr lang="en-US" dirty="0"/>
              <a:t>, so compared wav2vec2fasr word alignments with Montreal Forced Aligner (MFA) </a:t>
            </a:r>
            <a:r>
              <a:rPr lang="en-US" sz="1400" dirty="0"/>
              <a:t>(McAuliffe et al., 2017)</a:t>
            </a:r>
            <a:endParaRPr lang="en-US" dirty="0"/>
          </a:p>
          <a:p>
            <a:r>
              <a:rPr lang="en-US" dirty="0"/>
              <a:t>MFA alignments generated with English Acoustic Model </a:t>
            </a:r>
            <a:r>
              <a:rPr lang="en-US" sz="1600" dirty="0"/>
              <a:t>(</a:t>
            </a:r>
            <a:r>
              <a:rPr lang="en-US" sz="1600" dirty="0" err="1"/>
              <a:t>Chodroff</a:t>
            </a:r>
            <a:r>
              <a:rPr lang="en-US" sz="1600" dirty="0"/>
              <a:t> et al.,</a:t>
            </a:r>
            <a:r>
              <a:rPr lang="en-US" dirty="0"/>
              <a:t> </a:t>
            </a:r>
            <a:r>
              <a:rPr lang="en-US" sz="1600" dirty="0"/>
              <a:t>2024)</a:t>
            </a:r>
          </a:p>
          <a:p>
            <a:r>
              <a:rPr lang="en-US" dirty="0"/>
              <a:t>Calculated absolute difference in word onset times between alignments</a:t>
            </a: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D17B7-2006-7BEC-F5C5-20FFEA488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CDBE-06E1-4193-B1E6-9BAFB73D7685}" type="datetime1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11381-292A-10CC-EC1E-06BEBF6F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21755-F213-9382-420F-538ED8C28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1914E-4221-FCF2-EE5C-ABA904647E9A}"/>
              </a:ext>
            </a:extLst>
          </p:cNvPr>
          <p:cNvSpPr txBox="1"/>
          <p:nvPr/>
        </p:nvSpPr>
        <p:spPr>
          <a:xfrm>
            <a:off x="2696942" y="6481675"/>
            <a:ext cx="69505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*Excluded two recordings because aligning them with MFA failed</a:t>
            </a:r>
          </a:p>
        </p:txBody>
      </p:sp>
    </p:spTree>
    <p:extLst>
      <p:ext uri="{BB962C8B-B14F-4D97-AF65-F5344CB8AC3E}">
        <p14:creationId xmlns:p14="http://schemas.microsoft.com/office/powerpoint/2010/main" val="57495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 uiExpand="1" build="p"/>
      <p:bldP spid="8" grpId="0" build="p"/>
      <p:bldP spid="9" grpId="0" build="p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0D6D-A3EF-191C-669E-81F267A51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Wav2vec2fasr and MFA Alignments Differed </a:t>
            </a:r>
            <a:r>
              <a:rPr lang="en-US" u="sng" dirty="0"/>
              <a:t>Massively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CCC71-011F-11D0-46C2-021F625AE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und-Latn-001" dirty="0"/>
              <a:t>M</a:t>
            </a:r>
            <a:r>
              <a:rPr lang="en-US" dirty="0"/>
              <a:t>edian onset difference of </a:t>
            </a:r>
            <a:r>
              <a:rPr lang="en-US" b="1" u="sng" dirty="0"/>
              <a:t>80ms</a:t>
            </a:r>
            <a:endParaRPr lang="en-US" dirty="0"/>
          </a:p>
          <a:p>
            <a:r>
              <a:rPr lang="en-US" dirty="0"/>
              <a:t>90% inte</a:t>
            </a:r>
            <a:r>
              <a:rPr lang="und-Latn-001" dirty="0"/>
              <a:t>r-</a:t>
            </a:r>
            <a:r>
              <a:rPr lang="en-US" dirty="0"/>
              <a:t>aligner agreement only occurring at </a:t>
            </a:r>
            <a:r>
              <a:rPr lang="en-US" b="1" u="sng" dirty="0"/>
              <a:t>410ms</a:t>
            </a:r>
          </a:p>
          <a:p>
            <a:endParaRPr lang="en-US" dirty="0"/>
          </a:p>
          <a:p>
            <a:r>
              <a:rPr lang="en-US" dirty="0"/>
              <a:t>Some of these results stem from wav2vec2fasr alignment algorithm</a:t>
            </a:r>
          </a:p>
          <a:p>
            <a:pPr lvl="1"/>
            <a:r>
              <a:rPr lang="en-US" dirty="0"/>
              <a:t>No pauses within a phrase (all words are immediate neighbors)</a:t>
            </a:r>
          </a:p>
          <a:p>
            <a:pPr lvl="1"/>
            <a:r>
              <a:rPr lang="en-US" dirty="0"/>
              <a:t>Consonants are almost always predicted as only 20ms</a:t>
            </a:r>
          </a:p>
          <a:p>
            <a:r>
              <a:rPr lang="en-US" dirty="0"/>
              <a:t>Some also stem from MFA issues</a:t>
            </a:r>
          </a:p>
          <a:p>
            <a:pPr lvl="1"/>
            <a:r>
              <a:rPr lang="en-US" dirty="0"/>
              <a:t>Many words compressed, seems overly sensitive to silences and poor audio quality</a:t>
            </a:r>
          </a:p>
          <a:p>
            <a:endParaRPr 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89DCA-7652-2AF8-AC29-C10E94C6A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4E9C3-1122-4583-85B0-9D863351D89E}" type="datetime1">
              <a:rPr lang="en-US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4846E-369B-31F9-2BC8-ECA0479B5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7198C-BB7C-42B3-A8E4-AABA04D59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A5AB6-C964-4CA7-1448-736E9E4C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80DB2053-A9BB-448D-DC98-BC913BCA5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2"/>
          <a:stretch/>
        </p:blipFill>
        <p:spPr>
          <a:xfrm>
            <a:off x="0" y="143642"/>
            <a:ext cx="12192000" cy="63093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BFD76-718F-3CEA-20D3-7696AB1A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E432C-AA39-4A29-8381-12415B56246D}" type="datetime1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098B7-CE23-69F9-0E19-3EDD56A9B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85BE6-89B4-A924-D71C-5539CAB7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8D087-4FD1-C3C8-CD02-6658977BCAC5}"/>
              </a:ext>
            </a:extLst>
          </p:cNvPr>
          <p:cNvSpPr txBox="1"/>
          <p:nvPr/>
        </p:nvSpPr>
        <p:spPr>
          <a:xfrm>
            <a:off x="2426121" y="6466287"/>
            <a:ext cx="733975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1600" dirty="0"/>
              <a:t>Figure 3 —</a:t>
            </a:r>
            <a:r>
              <a:rPr lang="fr-FR" sz="1600" dirty="0" err="1"/>
              <a:t>Praat</a:t>
            </a:r>
            <a:r>
              <a:rPr lang="fr-FR" sz="1600" dirty="0"/>
              <a:t> </a:t>
            </a:r>
            <a:r>
              <a:rPr lang="fr-FR" sz="1600" dirty="0" err="1"/>
              <a:t>Comparison</a:t>
            </a:r>
            <a:r>
              <a:rPr lang="fr-FR" sz="1600" dirty="0"/>
              <a:t> of MFA and wav2vec2fasr </a:t>
            </a:r>
            <a:r>
              <a:rPr lang="fr-FR" sz="1600" dirty="0" err="1"/>
              <a:t>Alignments</a:t>
            </a:r>
            <a:endParaRPr lang="fr-FR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D69F5B-9E9E-5E5F-53BF-911A5E7B3916}"/>
              </a:ext>
            </a:extLst>
          </p:cNvPr>
          <p:cNvSpPr/>
          <p:nvPr/>
        </p:nvSpPr>
        <p:spPr>
          <a:xfrm>
            <a:off x="9975898" y="4214489"/>
            <a:ext cx="2216102" cy="85939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MFA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9D6DC2-8A52-C68D-EBA8-F3096F4FE90A}"/>
              </a:ext>
            </a:extLst>
          </p:cNvPr>
          <p:cNvSpPr/>
          <p:nvPr/>
        </p:nvSpPr>
        <p:spPr>
          <a:xfrm>
            <a:off x="9975898" y="5508171"/>
            <a:ext cx="2216101" cy="8593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wav2vec2fasr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229CDA-26A9-EB1D-7DCD-DD67C23FBE15}"/>
              </a:ext>
            </a:extLst>
          </p:cNvPr>
          <p:cNvSpPr/>
          <p:nvPr/>
        </p:nvSpPr>
        <p:spPr>
          <a:xfrm>
            <a:off x="749394" y="4145739"/>
            <a:ext cx="1815051" cy="9518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162952-3859-5872-5D81-5C577E5F3FAA}"/>
              </a:ext>
            </a:extLst>
          </p:cNvPr>
          <p:cNvSpPr/>
          <p:nvPr/>
        </p:nvSpPr>
        <p:spPr>
          <a:xfrm>
            <a:off x="749394" y="5462669"/>
            <a:ext cx="8917120" cy="9518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49A128-5CC4-65E1-E2D7-E78B39945DBB}"/>
              </a:ext>
            </a:extLst>
          </p:cNvPr>
          <p:cNvSpPr/>
          <p:nvPr/>
        </p:nvSpPr>
        <p:spPr>
          <a:xfrm>
            <a:off x="4757630" y="2352457"/>
            <a:ext cx="529390" cy="17107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9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30FDC-8D43-DAA9-E8E0-2880F69CA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4E24D-EF45-EE9D-2E19-26F6AFBC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Genre has the Largest Impact on Aligner Agreement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FD52CAD-9E7C-B065-0C32-8376523C9E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8" y="1729077"/>
            <a:ext cx="7363670" cy="454443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82276-E7F0-AE0C-325A-5AE1FF8E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4E9C3-1122-4583-85B0-9D863351D89E}" type="datetime1">
              <a:rPr lang="en-US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F2E69-3212-676F-2A9C-31E5AECB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8C43-13D0-5CC3-AB55-3706464B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E63A5D-ED4D-3095-8945-C2CCDC3E8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4646" y="2910331"/>
            <a:ext cx="3497280" cy="2313238"/>
          </a:xfrm>
        </p:spPr>
        <p:txBody>
          <a:bodyPr/>
          <a:lstStyle/>
          <a:p>
            <a:endParaRPr lang="en-US" i="1" dirty="0"/>
          </a:p>
          <a:p>
            <a:pPr marL="0" indent="0">
              <a:buNone/>
            </a:pPr>
            <a:r>
              <a:rPr lang="en-US" sz="1800" i="1" dirty="0"/>
              <a:t>Also looked at </a:t>
            </a:r>
            <a:r>
              <a:rPr lang="en-US" i="1" dirty="0"/>
              <a:t>l</a:t>
            </a:r>
            <a:r>
              <a:rPr lang="en-US" sz="1800" i="1" dirty="0"/>
              <a:t>ocation, speech variety, speaker, and presence of speaker in training data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47680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0B0F6-1D13-58A9-EE6B-CF395C7F9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43B58-C26E-CA0C-D483-083BFD6B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A2F53-C3FB-029A-50C9-E723643FA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AutoNum type="arabicPeriod"/>
            </a:pPr>
            <a:r>
              <a:rPr lang="en-US" dirty="0"/>
              <a:t>In a challenging documentation context, wav2vec2fasr...</a:t>
            </a:r>
          </a:p>
          <a:p>
            <a:pPr lvl="1">
              <a:buFont typeface="+mj-lt"/>
              <a:buAutoNum type="alphaLcPeriod"/>
            </a:pPr>
            <a:r>
              <a:rPr lang="en-US" dirty="0"/>
              <a:t>Speech recognition performance </a:t>
            </a:r>
            <a:r>
              <a:rPr lang="en-US" b="1" dirty="0"/>
              <a:t>is lackluster, but potentially still useful </a:t>
            </a:r>
          </a:p>
          <a:p>
            <a:pPr lvl="1">
              <a:buAutoNum type="alphaLcPeriod"/>
            </a:pPr>
            <a:r>
              <a:rPr lang="en-US" dirty="0"/>
              <a:t>Forced alignment performance, compared with MFA, is...</a:t>
            </a:r>
            <a:endParaRPr lang="en-US" b="1" dirty="0"/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/>
              <a:t>Substantially </a:t>
            </a:r>
            <a:r>
              <a:rPr lang="en-US" b="1" dirty="0"/>
              <a:t>different</a:t>
            </a:r>
            <a:r>
              <a:rPr lang="en-US" dirty="0"/>
              <a:t>, partially due to algorithm assumptions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/>
              <a:t>Potentially </a:t>
            </a:r>
            <a:r>
              <a:rPr lang="en-US" b="1" dirty="0"/>
              <a:t>better</a:t>
            </a:r>
            <a:r>
              <a:rPr lang="en-US" dirty="0"/>
              <a:t> </a:t>
            </a:r>
            <a:r>
              <a:rPr lang="en-US" b="1" dirty="0"/>
              <a:t>with lower audio quality and sung speech</a:t>
            </a:r>
          </a:p>
          <a:p>
            <a:pPr marL="342900" indent="-342900">
              <a:buFont typeface="Neue Haas Grotesk Text Pro"/>
              <a:buAutoNum type="arabicPeriod"/>
            </a:pPr>
            <a:r>
              <a:rPr lang="en-US" dirty="0"/>
              <a:t>Aligner and speech recognition performance are ultimately dictated by the corpus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/>
              <a:t>... and </a:t>
            </a:r>
            <a:r>
              <a:rPr lang="en-US" b="1" u="sng" dirty="0"/>
              <a:t>one size does not fit all</a:t>
            </a:r>
          </a:p>
          <a:p>
            <a:pPr lvl="2">
              <a:buFont typeface="Wingdings" panose="020B0604020202020204" pitchFamily="34" charset="0"/>
              <a:buChar char="§"/>
            </a:pPr>
            <a:endParaRPr lang="en-US" b="1" dirty="0"/>
          </a:p>
          <a:p>
            <a:pPr lvl="2">
              <a:buFont typeface="Wingdings" panose="020B0604020202020204" pitchFamily="34" charset="0"/>
              <a:buChar char="§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703B2-DF3F-EDE4-8931-FFBDED1F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02BE-D00F-4B22-A8B2-B581F652185F}" type="datetime1">
              <a:rPr lang="en-US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14ED6-10DD-A008-7D1A-B4C2E3011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C645D-9750-0195-EC53-8B51370C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5DDA6-3E0D-8EFE-838C-6D116337B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2D3CE-F12B-2E0B-5993-833A046CB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all very much!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E8C1C-397F-F54F-F702-86ED946BE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624F-B2BA-4D71-AD3B-8DB955936334}" type="datetime1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47129-D599-1385-2C13-9D922FE0D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9DB14-7C31-FE36-AA72-C44B05AB5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15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0D1BBF4-A870-E732-FD7D-F2D3C175675A}"/>
              </a:ext>
            </a:extLst>
          </p:cNvPr>
          <p:cNvSpPr txBox="1">
            <a:spLocks/>
          </p:cNvSpPr>
          <p:nvPr/>
        </p:nvSpPr>
        <p:spPr>
          <a:xfrm>
            <a:off x="612647" y="2420066"/>
            <a:ext cx="10653579" cy="3889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Thanks especially to:</a:t>
            </a:r>
          </a:p>
          <a:p>
            <a:pPr lvl="1" indent="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Henriëtte </a:t>
            </a:r>
            <a:r>
              <a:rPr lang="en-US" dirty="0" err="1">
                <a:solidFill>
                  <a:schemeClr val="tx1"/>
                </a:solidFill>
              </a:rPr>
              <a:t>Daudey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err="1">
                <a:solidFill>
                  <a:schemeClr val="tx1"/>
                </a:solidFill>
              </a:rPr>
              <a:t>Gerong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Pincuo</a:t>
            </a:r>
            <a:endParaRPr lang="en-US" dirty="0">
              <a:solidFill>
                <a:schemeClr val="tx1"/>
              </a:solidFill>
            </a:endParaRPr>
          </a:p>
          <a:p>
            <a:pPr lvl="1" indent="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Josef </a:t>
            </a:r>
            <a:r>
              <a:rPr lang="en-US" dirty="0" err="1">
                <a:solidFill>
                  <a:schemeClr val="tx1"/>
                </a:solidFill>
              </a:rPr>
              <a:t>Fruehwald</a:t>
            </a:r>
            <a:endParaRPr lang="en-US" dirty="0">
              <a:solidFill>
                <a:schemeClr val="tx1"/>
              </a:solidFill>
            </a:endParaRPr>
          </a:p>
          <a:p>
            <a:pPr lvl="1" indent="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The Sociolinguistics Lab at MSU</a:t>
            </a:r>
            <a:endParaRPr lang="en-US" dirty="0"/>
          </a:p>
          <a:p>
            <a:endParaRPr lang="en-US" dirty="0"/>
          </a:p>
          <a:p>
            <a:r>
              <a:rPr lang="en-US" dirty="0"/>
              <a:t>Models were trained on the Lipscombe Compute Cluster at University of Kentucky</a:t>
            </a:r>
          </a:p>
        </p:txBody>
      </p:sp>
    </p:spTree>
    <p:extLst>
      <p:ext uri="{BB962C8B-B14F-4D97-AF65-F5344CB8AC3E}">
        <p14:creationId xmlns:p14="http://schemas.microsoft.com/office/powerpoint/2010/main" val="4045704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205F-8E55-C0B3-4FDA-CD8548602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1753"/>
            <a:ext cx="10653578" cy="640875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B08AD-A12C-F033-F831-535FFFCA1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742628"/>
            <a:ext cx="10653579" cy="55667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r>
              <a:rPr lang="en-US" sz="700" dirty="0" err="1">
                <a:cs typeface="Times New Roman"/>
              </a:rPr>
              <a:t>Amith</a:t>
            </a:r>
            <a:r>
              <a:rPr lang="en-US" sz="700" dirty="0">
                <a:cs typeface="Times New Roman"/>
              </a:rPr>
              <a:t>, J. D., Shi, J., &amp; Castillo Garcia, R. (2021). End-to-End Automatic Speech Recognition: Its Impact on the Workflow for Documenting </a:t>
            </a:r>
            <a:r>
              <a:rPr lang="en-US" sz="700" dirty="0" err="1">
                <a:cs typeface="Times New Roman"/>
              </a:rPr>
              <a:t>Yoloxóchitl</a:t>
            </a:r>
            <a:r>
              <a:rPr lang="en-US" sz="700" dirty="0">
                <a:cs typeface="Times New Roman"/>
              </a:rPr>
              <a:t> Mixtec. </a:t>
            </a:r>
            <a:r>
              <a:rPr lang="en-US" sz="700" i="1" dirty="0">
                <a:cs typeface="Times New Roman"/>
              </a:rPr>
              <a:t>First Workshop on NLP for Indigenous Languages of the Americas. 11 June 2021. </a:t>
            </a:r>
            <a:r>
              <a:rPr lang="en-US" sz="700" i="1" dirty="0"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Https://Www.Aclweb.Org/Anthology/2021.Americasnlp-1.8.Pdf</a:t>
            </a:r>
            <a:r>
              <a:rPr lang="en-US" sz="700" dirty="0">
                <a:cs typeface="Times New Roman"/>
              </a:rPr>
              <a:t>. </a:t>
            </a:r>
            <a:r>
              <a:rPr lang="en-US" sz="700" dirty="0"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https://par.nsf.gov/biblio/10281120-end-end-automatic-speech-recognition-its-impact-workflow-documenting-yoloxochitl-mixtec</a:t>
            </a:r>
            <a:endParaRPr lang="en-US" sz="1100" dirty="0"/>
          </a:p>
          <a:p>
            <a:pPr>
              <a:buNone/>
            </a:pPr>
            <a:r>
              <a:rPr lang="en-US" sz="700" dirty="0">
                <a:cs typeface="Times New Roman"/>
              </a:rPr>
              <a:t>Bechler, C. (2023, October 13). </a:t>
            </a:r>
            <a:r>
              <a:rPr lang="en-US" sz="700" i="1" dirty="0">
                <a:cs typeface="Times New Roman"/>
              </a:rPr>
              <a:t>Automatic Transcription of Documentation Recordings for Sociolinguistic Analysis: Speech Recognition and Forced-Alignment for Northern Prinmi</a:t>
            </a:r>
            <a:r>
              <a:rPr lang="en-US" sz="700" dirty="0">
                <a:cs typeface="Times New Roman"/>
              </a:rPr>
              <a:t> [Poster]. New Ways of Analyzing Variation 51, Queens, New York, United States. </a:t>
            </a:r>
            <a:r>
              <a:rPr lang="en-US" sz="700" dirty="0">
                <a:cs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https://nwav51.org/</a:t>
            </a:r>
            <a:endParaRPr lang="en-US" sz="1100" dirty="0"/>
          </a:p>
          <a:p>
            <a:pPr>
              <a:buNone/>
            </a:pPr>
            <a:r>
              <a:rPr lang="en-US" sz="700" dirty="0" err="1">
                <a:cs typeface="Times New Roman"/>
              </a:rPr>
              <a:t>Ćavar</a:t>
            </a:r>
            <a:r>
              <a:rPr lang="en-US" sz="700" dirty="0">
                <a:cs typeface="Times New Roman"/>
              </a:rPr>
              <a:t>, M., </a:t>
            </a:r>
            <a:r>
              <a:rPr lang="en-US" sz="700" dirty="0" err="1">
                <a:cs typeface="Times New Roman"/>
              </a:rPr>
              <a:t>Ćavar</a:t>
            </a:r>
            <a:r>
              <a:rPr lang="en-US" sz="700" dirty="0">
                <a:cs typeface="Times New Roman"/>
              </a:rPr>
              <a:t>, D., &amp; Cruz, H. (2016). Endangered Language Documentation: Bootstrapping a Chatino Speech Corpus, Forced Aligner, ASR. </a:t>
            </a:r>
            <a:r>
              <a:rPr lang="en-US" sz="700" i="1" dirty="0">
                <a:cs typeface="Times New Roman"/>
              </a:rPr>
              <a:t>Proceedings of the Tenth International Conference on Language Resources and Evaluation (LREC’16)</a:t>
            </a:r>
            <a:r>
              <a:rPr lang="en-US" sz="700" dirty="0">
                <a:cs typeface="Times New Roman"/>
              </a:rPr>
              <a:t>, 4004–4011. </a:t>
            </a:r>
            <a:r>
              <a:rPr lang="en-US" sz="700" dirty="0"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https://aclanthology.org/L16-1632</a:t>
            </a:r>
            <a:endParaRPr lang="en-US" sz="1100" dirty="0"/>
          </a:p>
          <a:p>
            <a:pPr>
              <a:buNone/>
            </a:pPr>
            <a:r>
              <a:rPr lang="en-US" sz="700" dirty="0" err="1">
                <a:cs typeface="Times New Roman"/>
              </a:rPr>
              <a:t>Chodroff</a:t>
            </a:r>
            <a:r>
              <a:rPr lang="en-US" sz="700" dirty="0">
                <a:cs typeface="Times New Roman"/>
              </a:rPr>
              <a:t>, E., Ahn, E., &amp; </a:t>
            </a:r>
            <a:r>
              <a:rPr lang="en-US" sz="700" dirty="0" err="1">
                <a:cs typeface="Times New Roman"/>
              </a:rPr>
              <a:t>Dolatian</a:t>
            </a:r>
            <a:r>
              <a:rPr lang="en-US" sz="700" dirty="0">
                <a:cs typeface="Times New Roman"/>
              </a:rPr>
              <a:t>, H. (2024). Comparing language-specific and cross-language acoustic models for low-resource phonetic forced alignment. </a:t>
            </a:r>
            <a:r>
              <a:rPr lang="en-US" sz="700" i="1" dirty="0">
                <a:cs typeface="Times New Roman"/>
              </a:rPr>
              <a:t>Language Documentation &amp; Conservation</a:t>
            </a:r>
            <a:r>
              <a:rPr lang="en-US" sz="700" dirty="0">
                <a:cs typeface="Times New Roman"/>
              </a:rPr>
              <a:t>.</a:t>
            </a:r>
            <a:endParaRPr lang="en-US" sz="1100" dirty="0"/>
          </a:p>
          <a:p>
            <a:pPr>
              <a:buNone/>
            </a:pPr>
            <a:r>
              <a:rPr lang="en-US" sz="700" dirty="0" err="1">
                <a:cs typeface="Times New Roman"/>
              </a:rPr>
              <a:t>Coto</a:t>
            </a:r>
            <a:r>
              <a:rPr lang="en-US" sz="700" dirty="0">
                <a:cs typeface="Times New Roman"/>
              </a:rPr>
              <a:t>-Solano, R. (2022). Computational </a:t>
            </a:r>
            <a:r>
              <a:rPr lang="en-US" sz="700" dirty="0" err="1">
                <a:cs typeface="Times New Roman"/>
              </a:rPr>
              <a:t>sociophonetics</a:t>
            </a:r>
            <a:r>
              <a:rPr lang="en-US" sz="700" dirty="0">
                <a:cs typeface="Times New Roman"/>
              </a:rPr>
              <a:t> using automatic speech recognition. </a:t>
            </a:r>
            <a:r>
              <a:rPr lang="en-US" sz="700" i="1" dirty="0">
                <a:cs typeface="Times New Roman"/>
              </a:rPr>
              <a:t>Language and Linguistics Compass</a:t>
            </a:r>
            <a:r>
              <a:rPr lang="en-US" sz="700" dirty="0">
                <a:cs typeface="Times New Roman"/>
              </a:rPr>
              <a:t>, </a:t>
            </a:r>
            <a:r>
              <a:rPr lang="en-US" sz="700" i="1" dirty="0">
                <a:cs typeface="Times New Roman"/>
              </a:rPr>
              <a:t>16</a:t>
            </a:r>
            <a:r>
              <a:rPr lang="en-US" sz="700" dirty="0">
                <a:cs typeface="Times New Roman"/>
              </a:rPr>
              <a:t>(9), e12474. </a:t>
            </a:r>
            <a:r>
              <a:rPr lang="en-US" sz="700" dirty="0">
                <a:cs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https://doi.org/10.1111/lnc3.12474</a:t>
            </a:r>
            <a:endParaRPr lang="en-US" sz="1100" dirty="0"/>
          </a:p>
          <a:p>
            <a:pPr>
              <a:buNone/>
            </a:pPr>
            <a:r>
              <a:rPr lang="en-US" sz="700" dirty="0" err="1">
                <a:cs typeface="Times New Roman"/>
              </a:rPr>
              <a:t>Coto</a:t>
            </a:r>
            <a:r>
              <a:rPr lang="en-US" sz="700" dirty="0">
                <a:cs typeface="Times New Roman"/>
              </a:rPr>
              <a:t>-Solano, R., Nicholas, S. A., Datta, S., Quint, V., Wills, P., Powell, E. N., </a:t>
            </a:r>
            <a:r>
              <a:rPr lang="en-US" sz="700" dirty="0" err="1">
                <a:cs typeface="Times New Roman"/>
              </a:rPr>
              <a:t>Koka‘ua</a:t>
            </a:r>
            <a:r>
              <a:rPr lang="en-US" sz="700" dirty="0">
                <a:cs typeface="Times New Roman"/>
              </a:rPr>
              <a:t>, L., Tanveer, S., &amp; Feldman, I. (2022, June 20). Development of Automatic Speech Recognition for the Documentation of Cook Islands Māori. </a:t>
            </a:r>
            <a:r>
              <a:rPr lang="en-US" sz="700" i="1" dirty="0">
                <a:cs typeface="Times New Roman"/>
              </a:rPr>
              <a:t>Language Resources and Evaluation (LREC) Conference 2022</a:t>
            </a:r>
            <a:r>
              <a:rPr lang="en-US" sz="700" dirty="0">
                <a:cs typeface="Times New Roman"/>
              </a:rPr>
              <a:t>. </a:t>
            </a:r>
            <a:r>
              <a:rPr lang="en-US" sz="700" dirty="0">
                <a:cs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https://mro.massey.ac.nz/handle/10179/17252</a:t>
            </a:r>
            <a:endParaRPr lang="en-US" sz="1100" dirty="0"/>
          </a:p>
          <a:p>
            <a:pPr>
              <a:buNone/>
            </a:pPr>
            <a:r>
              <a:rPr lang="en-US" sz="700" dirty="0" err="1">
                <a:cs typeface="Times New Roman"/>
              </a:rPr>
              <a:t>Coto</a:t>
            </a:r>
            <a:r>
              <a:rPr lang="en-US" sz="700" dirty="0">
                <a:cs typeface="Times New Roman"/>
              </a:rPr>
              <a:t>-Solano, R., Stanford, J. N., &amp; Reddy, S. K. (2021). Advances in Completely Automated Vowel Analysis for </a:t>
            </a:r>
            <a:r>
              <a:rPr lang="en-US" sz="700" dirty="0" err="1">
                <a:cs typeface="Times New Roman"/>
              </a:rPr>
              <a:t>Sociophonetics</a:t>
            </a:r>
            <a:r>
              <a:rPr lang="en-US" sz="700" dirty="0">
                <a:cs typeface="Times New Roman"/>
              </a:rPr>
              <a:t>: Using End-to-End Speech Recognition Systems With DARLA. </a:t>
            </a:r>
            <a:r>
              <a:rPr lang="en-US" sz="700" i="1" dirty="0">
                <a:cs typeface="Times New Roman"/>
              </a:rPr>
              <a:t>Frontiers in Artificial Intelligence</a:t>
            </a:r>
            <a:r>
              <a:rPr lang="en-US" sz="700" dirty="0">
                <a:cs typeface="Times New Roman"/>
              </a:rPr>
              <a:t>, </a:t>
            </a:r>
            <a:r>
              <a:rPr lang="en-US" sz="700" i="1" dirty="0">
                <a:cs typeface="Times New Roman"/>
              </a:rPr>
              <a:t>4</a:t>
            </a:r>
            <a:r>
              <a:rPr lang="en-US" sz="700" dirty="0">
                <a:cs typeface="Times New Roman"/>
              </a:rPr>
              <a:t>. </a:t>
            </a:r>
            <a:r>
              <a:rPr lang="en-US" sz="700" dirty="0">
                <a:cs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https://www.frontiersin.org/articles/10.3389/frai.2021.662097</a:t>
            </a:r>
            <a:endParaRPr lang="en-US" sz="1100" dirty="0"/>
          </a:p>
          <a:p>
            <a:pPr>
              <a:buNone/>
            </a:pPr>
            <a:r>
              <a:rPr lang="en-US" sz="700" dirty="0" err="1">
                <a:cs typeface="Times New Roman"/>
              </a:rPr>
              <a:t>Daudey</a:t>
            </a:r>
            <a:r>
              <a:rPr lang="en-US" sz="700" dirty="0">
                <a:cs typeface="Times New Roman"/>
              </a:rPr>
              <a:t>, H., &amp; </a:t>
            </a:r>
            <a:r>
              <a:rPr lang="en-US" sz="700" dirty="0" err="1">
                <a:cs typeface="Times New Roman"/>
              </a:rPr>
              <a:t>Gerong</a:t>
            </a:r>
            <a:r>
              <a:rPr lang="en-US" sz="700" dirty="0">
                <a:cs typeface="Times New Roman"/>
              </a:rPr>
              <a:t>, P. (2018). </a:t>
            </a:r>
            <a:r>
              <a:rPr lang="en-US" sz="700" i="1" dirty="0">
                <a:cs typeface="Times New Roman"/>
              </a:rPr>
              <a:t>Documentation of Northern Prinmi oral art, with a special focus on ritual speech</a:t>
            </a:r>
            <a:r>
              <a:rPr lang="en-US" sz="700" dirty="0">
                <a:cs typeface="Times New Roman"/>
              </a:rPr>
              <a:t>. Endangered Languages Archive. Handle: </a:t>
            </a:r>
            <a:r>
              <a:rPr lang="en-US" sz="700" dirty="0">
                <a:cs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http://hdl.handle.net/2196/00-0000-0000-0010-8820-B</a:t>
            </a:r>
            <a:endParaRPr lang="en-US" sz="1100" dirty="0"/>
          </a:p>
          <a:p>
            <a:pPr>
              <a:buNone/>
            </a:pPr>
            <a:r>
              <a:rPr lang="en-US" sz="700" dirty="0">
                <a:cs typeface="Times New Roman"/>
              </a:rPr>
              <a:t>Di Carlo, P., </a:t>
            </a:r>
            <a:r>
              <a:rPr lang="en-US" sz="700" dirty="0" err="1">
                <a:cs typeface="Times New Roman"/>
              </a:rPr>
              <a:t>Ojong</a:t>
            </a:r>
            <a:r>
              <a:rPr lang="en-US" sz="700" dirty="0">
                <a:cs typeface="Times New Roman"/>
              </a:rPr>
              <a:t> </a:t>
            </a:r>
            <a:r>
              <a:rPr lang="en-US" sz="700" dirty="0" err="1">
                <a:cs typeface="Times New Roman"/>
              </a:rPr>
              <a:t>Diba</a:t>
            </a:r>
            <a:r>
              <a:rPr lang="en-US" sz="700" dirty="0">
                <a:cs typeface="Times New Roman"/>
              </a:rPr>
              <a:t>, R. A., &amp; Good, J. (2021). Towards a coherent methodology for the documentation of small-scale multilingualism: Dealing with speech data. </a:t>
            </a:r>
            <a:r>
              <a:rPr lang="en-US" sz="700" i="1" dirty="0">
                <a:cs typeface="Times New Roman"/>
              </a:rPr>
              <a:t>International Journal of Bilingualism</a:t>
            </a:r>
            <a:r>
              <a:rPr lang="en-US" sz="700" dirty="0">
                <a:cs typeface="Times New Roman"/>
              </a:rPr>
              <a:t>, </a:t>
            </a:r>
            <a:r>
              <a:rPr lang="en-US" sz="700" i="1" dirty="0">
                <a:cs typeface="Times New Roman"/>
              </a:rPr>
              <a:t>25</a:t>
            </a:r>
            <a:r>
              <a:rPr lang="en-US" sz="700" dirty="0">
                <a:cs typeface="Times New Roman"/>
              </a:rPr>
              <a:t>(4), 860–877.</a:t>
            </a:r>
            <a:endParaRPr lang="en-US" sz="1100" dirty="0"/>
          </a:p>
          <a:p>
            <a:pPr>
              <a:buNone/>
            </a:pPr>
            <a:r>
              <a:rPr lang="en-US" sz="700" dirty="0">
                <a:cs typeface="Times New Roman"/>
              </a:rPr>
              <a:t>Guillaume, S., Wisniewski, G., </a:t>
            </a:r>
            <a:r>
              <a:rPr lang="en-US" sz="700" dirty="0" err="1">
                <a:cs typeface="Times New Roman"/>
              </a:rPr>
              <a:t>Macaire</a:t>
            </a:r>
            <a:r>
              <a:rPr lang="en-US" sz="700" dirty="0">
                <a:cs typeface="Times New Roman"/>
              </a:rPr>
              <a:t>, C., Jacques, G., Michaud, A., Galliot, B., </a:t>
            </a:r>
            <a:r>
              <a:rPr lang="en-US" sz="700" dirty="0" err="1">
                <a:cs typeface="Times New Roman"/>
              </a:rPr>
              <a:t>Coavoux</a:t>
            </a:r>
            <a:r>
              <a:rPr lang="en-US" sz="700" dirty="0">
                <a:cs typeface="Times New Roman"/>
              </a:rPr>
              <a:t>, M., Rossato, S., </a:t>
            </a:r>
            <a:r>
              <a:rPr lang="en-US" sz="700" dirty="0" err="1">
                <a:cs typeface="Times New Roman"/>
              </a:rPr>
              <a:t>Nguyên</a:t>
            </a:r>
            <a:r>
              <a:rPr lang="en-US" sz="700" dirty="0">
                <a:cs typeface="Times New Roman"/>
              </a:rPr>
              <a:t>, M.-C., &amp; </a:t>
            </a:r>
            <a:r>
              <a:rPr lang="en-US" sz="700" dirty="0" err="1">
                <a:cs typeface="Times New Roman"/>
              </a:rPr>
              <a:t>Fily</a:t>
            </a:r>
            <a:r>
              <a:rPr lang="en-US" sz="700" dirty="0">
                <a:cs typeface="Times New Roman"/>
              </a:rPr>
              <a:t>, M. (2022). Fine-tuning pre-trained models for Automatic Speech Recognition, experiments on a fieldwork corpus of </a:t>
            </a:r>
            <a:r>
              <a:rPr lang="en-US" sz="700" dirty="0" err="1">
                <a:cs typeface="Times New Roman"/>
              </a:rPr>
              <a:t>Japhug</a:t>
            </a:r>
            <a:r>
              <a:rPr lang="en-US" sz="700" dirty="0">
                <a:cs typeface="Times New Roman"/>
              </a:rPr>
              <a:t> (Trans-Himalayan family). </a:t>
            </a:r>
            <a:r>
              <a:rPr lang="en-US" sz="700" i="1" dirty="0">
                <a:cs typeface="Times New Roman"/>
              </a:rPr>
              <a:t>Proceedings of the Fifth Workshop on the Use of Computational Methods in the Study of Endangered Languages</a:t>
            </a:r>
            <a:r>
              <a:rPr lang="en-US" sz="700" dirty="0">
                <a:cs typeface="Times New Roman"/>
              </a:rPr>
              <a:t>, 170–178. </a:t>
            </a:r>
            <a:r>
              <a:rPr lang="en-US" sz="700" dirty="0">
                <a:cs typeface="Times New Roman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https://doi.org/10.18653/v1/2022.computel-1.21</a:t>
            </a:r>
            <a:endParaRPr lang="en-US" sz="1100" dirty="0"/>
          </a:p>
          <a:p>
            <a:pPr>
              <a:buNone/>
            </a:pPr>
            <a:r>
              <a:rPr lang="en-US" sz="700" dirty="0">
                <a:cs typeface="Times New Roman"/>
              </a:rPr>
              <a:t>He, T., Choi, K., </a:t>
            </a:r>
            <a:r>
              <a:rPr lang="en-US" sz="700" dirty="0" err="1">
                <a:cs typeface="Times New Roman"/>
              </a:rPr>
              <a:t>Tjuatja</a:t>
            </a:r>
            <a:r>
              <a:rPr lang="en-US" sz="700" dirty="0">
                <a:cs typeface="Times New Roman"/>
              </a:rPr>
              <a:t>, L., Robinson, N. R., Shi, J., Watanabe, S., </a:t>
            </a:r>
            <a:r>
              <a:rPr lang="en-US" sz="700" dirty="0" err="1">
                <a:cs typeface="Times New Roman"/>
              </a:rPr>
              <a:t>Neubig</a:t>
            </a:r>
            <a:r>
              <a:rPr lang="en-US" sz="700" dirty="0">
                <a:cs typeface="Times New Roman"/>
              </a:rPr>
              <a:t>, G., Mortensen, D. R., &amp; Levin, L. (2024). Wav2Gloss: Generating Interlinear Glossed Text from Speech. </a:t>
            </a:r>
            <a:r>
              <a:rPr lang="en-US" sz="700" i="1" dirty="0" err="1">
                <a:cs typeface="Times New Roman"/>
              </a:rPr>
              <a:t>arXiv</a:t>
            </a:r>
            <a:r>
              <a:rPr lang="en-US" sz="700" i="1" dirty="0">
                <a:cs typeface="Times New Roman"/>
              </a:rPr>
              <a:t> Preprint arXiv:2403.13169</a:t>
            </a:r>
            <a:r>
              <a:rPr lang="en-US" sz="700" dirty="0">
                <a:cs typeface="Times New Roman"/>
              </a:rPr>
              <a:t>.</a:t>
            </a:r>
          </a:p>
          <a:p>
            <a:pPr>
              <a:buNone/>
            </a:pPr>
            <a:r>
              <a:rPr lang="en-US" sz="700" b="0" i="0" dirty="0">
                <a:effectLst/>
              </a:rPr>
              <a:t>Huang, R., Zhang, X., Ni, Z., Sun, L., Hira, M., Hwang, J., ... &amp; </a:t>
            </a:r>
            <a:r>
              <a:rPr lang="en-US" sz="700" b="0" i="0" dirty="0" err="1">
                <a:effectLst/>
              </a:rPr>
              <a:t>Khudanpur</a:t>
            </a:r>
            <a:r>
              <a:rPr lang="en-US" sz="700" b="0" i="0" dirty="0">
                <a:effectLst/>
              </a:rPr>
              <a:t>, S. (2024, April). Less Peaky and More Accurate CTC Forced Alignment by Label Priors. In </a:t>
            </a:r>
            <a:r>
              <a:rPr lang="en-US" sz="700" b="0" i="1" dirty="0">
                <a:effectLst/>
              </a:rPr>
              <a:t>ICASSP 2024-2024 IEEE International Conference on Acoustics, Speech and Signal Processing (ICASSP)</a:t>
            </a:r>
            <a:r>
              <a:rPr lang="en-US" sz="700" b="0" i="0" dirty="0">
                <a:effectLst/>
              </a:rPr>
              <a:t> (pp. 11831-11835). IEEE. </a:t>
            </a:r>
          </a:p>
          <a:p>
            <a:pPr>
              <a:buNone/>
            </a:pPr>
            <a:r>
              <a:rPr lang="en-US" sz="700" dirty="0">
                <a:cs typeface="Times New Roman"/>
              </a:rPr>
              <a:t>Jimerson, R., Liu, Z., &amp; </a:t>
            </a:r>
            <a:r>
              <a:rPr lang="en-US" sz="700" dirty="0" err="1">
                <a:cs typeface="Times New Roman"/>
              </a:rPr>
              <a:t>Prud’hommeaux</a:t>
            </a:r>
            <a:r>
              <a:rPr lang="en-US" sz="700" dirty="0">
                <a:cs typeface="Times New Roman"/>
              </a:rPr>
              <a:t>, E. (2023). An (unhelpful) guide to selecting the best ASR architecture for your under-resourced language. </a:t>
            </a:r>
            <a:r>
              <a:rPr lang="en-US" sz="700" i="1" dirty="0">
                <a:cs typeface="Times New Roman"/>
              </a:rPr>
              <a:t>Proceedings of the 61st Annual Meeting of the Association for Computational Linguistics (Volume 2: Short Papers)</a:t>
            </a:r>
            <a:r>
              <a:rPr lang="en-US" sz="700" dirty="0">
                <a:cs typeface="Times New Roman"/>
              </a:rPr>
              <a:t>, 1008–1016. </a:t>
            </a:r>
            <a:r>
              <a:rPr lang="en-US" sz="700" dirty="0">
                <a:cs typeface="Times New Roman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https://doi.org/10.18653/v1/2023.acl-short.87</a:t>
            </a:r>
            <a:endParaRPr lang="en-US" sz="1100" dirty="0"/>
          </a:p>
          <a:p>
            <a:pPr>
              <a:buNone/>
            </a:pPr>
            <a:r>
              <a:rPr lang="en-US" sz="700" dirty="0" err="1">
                <a:cs typeface="Times New Roman"/>
              </a:rPr>
              <a:t>Macaire</a:t>
            </a:r>
            <a:r>
              <a:rPr lang="en-US" sz="700" dirty="0">
                <a:cs typeface="Times New Roman"/>
              </a:rPr>
              <a:t>, C., Schwab, D., </a:t>
            </a:r>
            <a:r>
              <a:rPr lang="en-US" sz="700" dirty="0" err="1">
                <a:cs typeface="Times New Roman"/>
              </a:rPr>
              <a:t>Lecouteux</a:t>
            </a:r>
            <a:r>
              <a:rPr lang="en-US" sz="700" dirty="0">
                <a:cs typeface="Times New Roman"/>
              </a:rPr>
              <a:t>, B., &amp; </a:t>
            </a:r>
            <a:r>
              <a:rPr lang="en-US" sz="700" dirty="0" err="1">
                <a:cs typeface="Times New Roman"/>
              </a:rPr>
              <a:t>Schang</a:t>
            </a:r>
            <a:r>
              <a:rPr lang="en-US" sz="700" dirty="0">
                <a:cs typeface="Times New Roman"/>
              </a:rPr>
              <a:t>, E. (2022). </a:t>
            </a:r>
            <a:r>
              <a:rPr lang="en-US" sz="700" i="1" dirty="0">
                <a:cs typeface="Times New Roman"/>
              </a:rPr>
              <a:t>Automatic Speech Recognition and Query By Example for Creole Languages Documentation</a:t>
            </a:r>
            <a:r>
              <a:rPr lang="en-US" sz="700" dirty="0">
                <a:cs typeface="Times New Roman"/>
              </a:rPr>
              <a:t>. Findings of the Association for Computational Linguistics: ACL 2022. </a:t>
            </a:r>
            <a:r>
              <a:rPr lang="en-US" sz="700" dirty="0">
                <a:cs typeface="Times New Roman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https://hal.science/hal-03625303</a:t>
            </a:r>
            <a:endParaRPr lang="en-US" sz="1100" dirty="0"/>
          </a:p>
          <a:p>
            <a:pPr>
              <a:buNone/>
            </a:pPr>
            <a:r>
              <a:rPr lang="en-US" sz="700" dirty="0">
                <a:cs typeface="Times New Roman"/>
              </a:rPr>
              <a:t>McAuliffe, M., </a:t>
            </a:r>
            <a:r>
              <a:rPr lang="en-US" sz="700" dirty="0" err="1">
                <a:cs typeface="Times New Roman"/>
              </a:rPr>
              <a:t>Socolof</a:t>
            </a:r>
            <a:r>
              <a:rPr lang="en-US" sz="700" dirty="0">
                <a:cs typeface="Times New Roman"/>
              </a:rPr>
              <a:t>, M., </a:t>
            </a:r>
            <a:r>
              <a:rPr lang="en-US" sz="700" dirty="0" err="1">
                <a:cs typeface="Times New Roman"/>
              </a:rPr>
              <a:t>Mihuc</a:t>
            </a:r>
            <a:r>
              <a:rPr lang="en-US" sz="700" dirty="0">
                <a:cs typeface="Times New Roman"/>
              </a:rPr>
              <a:t>, S., Wagner, M., &amp; </a:t>
            </a:r>
            <a:r>
              <a:rPr lang="en-US" sz="700" dirty="0" err="1">
                <a:cs typeface="Times New Roman"/>
              </a:rPr>
              <a:t>Sonderegger</a:t>
            </a:r>
            <a:r>
              <a:rPr lang="en-US" sz="700" dirty="0">
                <a:cs typeface="Times New Roman"/>
              </a:rPr>
              <a:t>, M. (2017). Montreal forced aligner: Trainable text-speech alignment using </a:t>
            </a:r>
            <a:r>
              <a:rPr lang="en-US" sz="700" dirty="0" err="1">
                <a:cs typeface="Times New Roman"/>
              </a:rPr>
              <a:t>kaldi</a:t>
            </a:r>
            <a:r>
              <a:rPr lang="en-US" sz="700" dirty="0">
                <a:cs typeface="Times New Roman"/>
              </a:rPr>
              <a:t>. </a:t>
            </a:r>
            <a:r>
              <a:rPr lang="en-US" sz="700" i="1" dirty="0" err="1">
                <a:cs typeface="Times New Roman"/>
              </a:rPr>
              <a:t>Interspeech</a:t>
            </a:r>
            <a:r>
              <a:rPr lang="en-US" sz="700" dirty="0">
                <a:cs typeface="Times New Roman"/>
              </a:rPr>
              <a:t>, </a:t>
            </a:r>
            <a:r>
              <a:rPr lang="en-US" sz="700" i="1" dirty="0">
                <a:cs typeface="Times New Roman"/>
              </a:rPr>
              <a:t>2017</a:t>
            </a:r>
            <a:r>
              <a:rPr lang="en-US" sz="700" dirty="0">
                <a:cs typeface="Times New Roman"/>
              </a:rPr>
              <a:t>, 498–502.</a:t>
            </a:r>
            <a:endParaRPr lang="en-US" sz="1100" dirty="0"/>
          </a:p>
          <a:p>
            <a:pPr>
              <a:buNone/>
            </a:pPr>
            <a:r>
              <a:rPr lang="en-US" sz="700" dirty="0" err="1">
                <a:cs typeface="Times New Roman"/>
              </a:rPr>
              <a:t>Meyerhoff</a:t>
            </a:r>
            <a:r>
              <a:rPr lang="en-US" sz="700" dirty="0">
                <a:cs typeface="Times New Roman"/>
              </a:rPr>
              <a:t>, M. (2019). Unnatural bedfellows? The sociolinguistic analysis of variation and language documentation. </a:t>
            </a:r>
            <a:r>
              <a:rPr lang="en-US" sz="700" i="1" dirty="0">
                <a:cs typeface="Times New Roman"/>
              </a:rPr>
              <a:t>Journal of the Royal Society of New Zealand</a:t>
            </a:r>
            <a:r>
              <a:rPr lang="en-US" sz="700" dirty="0">
                <a:cs typeface="Times New Roman"/>
              </a:rPr>
              <a:t>, </a:t>
            </a:r>
            <a:r>
              <a:rPr lang="en-US" sz="700" i="1" dirty="0">
                <a:cs typeface="Times New Roman"/>
              </a:rPr>
              <a:t>49</a:t>
            </a:r>
            <a:r>
              <a:rPr lang="en-US" sz="700" dirty="0">
                <a:cs typeface="Times New Roman"/>
              </a:rPr>
              <a:t>(2), 229–241. </a:t>
            </a:r>
            <a:r>
              <a:rPr lang="en-US" sz="700" dirty="0">
                <a:cs typeface="Times New Roman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https://doi.org/10.1080/03036758.2019.1619599</a:t>
            </a:r>
            <a:endParaRPr lang="en-US" sz="700" dirty="0">
              <a:cs typeface="Times New Roman"/>
            </a:endParaRPr>
          </a:p>
          <a:p>
            <a:pPr>
              <a:buNone/>
            </a:pPr>
            <a:r>
              <a:rPr lang="en-US" sz="700" b="0" i="0" dirty="0">
                <a:effectLst/>
              </a:rPr>
              <a:t>Stanford, J. N., &amp; Preston, D. R. (2009). The lure of a distant horizon: Variation in indigenous minority languages. In </a:t>
            </a:r>
            <a:r>
              <a:rPr lang="en-US" sz="700" b="0" i="1" dirty="0">
                <a:effectLst/>
              </a:rPr>
              <a:t>Variation in indigenous minority languages</a:t>
            </a:r>
            <a:r>
              <a:rPr lang="en-US" sz="700" b="0" i="0" dirty="0">
                <a:effectLst/>
              </a:rPr>
              <a:t> (pp. 1-20). John Benjamins.</a:t>
            </a:r>
            <a:endParaRPr lang="en-US" sz="700" dirty="0"/>
          </a:p>
          <a:p>
            <a:pPr marL="0" indent="-457200">
              <a:buNone/>
            </a:pPr>
            <a:r>
              <a:rPr lang="en-US" sz="700" dirty="0" err="1">
                <a:cs typeface="Times New Roman"/>
              </a:rPr>
              <a:t>Tsoukala</a:t>
            </a:r>
            <a:r>
              <a:rPr lang="en-US" sz="700" dirty="0">
                <a:cs typeface="Times New Roman"/>
              </a:rPr>
              <a:t>, C., </a:t>
            </a:r>
            <a:r>
              <a:rPr lang="en-US" sz="700" dirty="0" err="1">
                <a:cs typeface="Times New Roman"/>
              </a:rPr>
              <a:t>Kritsis</a:t>
            </a:r>
            <a:r>
              <a:rPr lang="en-US" sz="700" dirty="0">
                <a:cs typeface="Times New Roman"/>
              </a:rPr>
              <a:t>, K., </a:t>
            </a:r>
            <a:r>
              <a:rPr lang="en-US" sz="700" dirty="0" err="1">
                <a:cs typeface="Times New Roman"/>
              </a:rPr>
              <a:t>Douros</a:t>
            </a:r>
            <a:r>
              <a:rPr lang="en-US" sz="700" dirty="0">
                <a:cs typeface="Times New Roman"/>
              </a:rPr>
              <a:t>, I., </a:t>
            </a:r>
            <a:r>
              <a:rPr lang="en-US" sz="700" dirty="0" err="1">
                <a:cs typeface="Times New Roman"/>
              </a:rPr>
              <a:t>Katsamanis</a:t>
            </a:r>
            <a:r>
              <a:rPr lang="en-US" sz="700" dirty="0">
                <a:cs typeface="Times New Roman"/>
              </a:rPr>
              <a:t>, A., </a:t>
            </a:r>
            <a:r>
              <a:rPr lang="en-US" sz="700" dirty="0" err="1">
                <a:cs typeface="Times New Roman"/>
              </a:rPr>
              <a:t>Kokkas</a:t>
            </a:r>
            <a:r>
              <a:rPr lang="en-US" sz="700" dirty="0">
                <a:cs typeface="Times New Roman"/>
              </a:rPr>
              <a:t>, N., </a:t>
            </a:r>
            <a:r>
              <a:rPr lang="en-US" sz="700" dirty="0" err="1">
                <a:cs typeface="Times New Roman"/>
              </a:rPr>
              <a:t>Arampatzakis</a:t>
            </a:r>
            <a:r>
              <a:rPr lang="en-US" sz="700" dirty="0">
                <a:cs typeface="Times New Roman"/>
              </a:rPr>
              <a:t>, V., </a:t>
            </a:r>
            <a:r>
              <a:rPr lang="en-US" sz="700" dirty="0" err="1">
                <a:cs typeface="Times New Roman"/>
              </a:rPr>
              <a:t>Sevetlidis</a:t>
            </a:r>
            <a:r>
              <a:rPr lang="en-US" sz="700" dirty="0">
                <a:cs typeface="Times New Roman"/>
              </a:rPr>
              <a:t>, V., </a:t>
            </a:r>
            <a:r>
              <a:rPr lang="en-US" sz="700" dirty="0" err="1">
                <a:cs typeface="Times New Roman"/>
              </a:rPr>
              <a:t>Markantonatou</a:t>
            </a:r>
            <a:r>
              <a:rPr lang="en-US" sz="700" dirty="0">
                <a:cs typeface="Times New Roman"/>
              </a:rPr>
              <a:t>, S., &amp; </a:t>
            </a:r>
            <a:r>
              <a:rPr lang="en-US" sz="700" dirty="0" err="1">
                <a:cs typeface="Times New Roman"/>
              </a:rPr>
              <a:t>Pavlidis</a:t>
            </a:r>
            <a:r>
              <a:rPr lang="en-US" sz="700" dirty="0">
                <a:cs typeface="Times New Roman"/>
              </a:rPr>
              <a:t>, G. (2023). ASR pipeline for low-resourced languages: A case study on </a:t>
            </a:r>
            <a:r>
              <a:rPr lang="en-US" sz="700" dirty="0" err="1">
                <a:cs typeface="Times New Roman"/>
              </a:rPr>
              <a:t>Pomak</a:t>
            </a:r>
            <a:r>
              <a:rPr lang="en-US" sz="700" dirty="0">
                <a:cs typeface="Times New Roman"/>
              </a:rPr>
              <a:t>. </a:t>
            </a:r>
            <a:r>
              <a:rPr lang="en-US" sz="700" i="1" dirty="0">
                <a:cs typeface="Times New Roman"/>
              </a:rPr>
              <a:t>Proceedings of the Second Workshop on NLP Applications to Field Linguistics</a:t>
            </a:r>
            <a:r>
              <a:rPr lang="en-US" sz="700" dirty="0">
                <a:cs typeface="Times New Roman"/>
              </a:rPr>
              <a:t>, 40–45.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D7885-476D-AFE4-ADD7-A5F77996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A03C-F7C7-455F-AFA5-712DEB46075C}" type="datetime1">
              <a:rPr lang="en-US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A39BC-FE75-40F6-BC9F-1A8E7D7A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A3DEF-D17A-511C-F23C-49769DEA9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0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05D20-D631-7E2F-D5A2-984A4EA60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Bonus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8C7F1-2D1A-9535-C07C-D7A5F9F08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9FB44-EC0B-EC20-D8BA-32CC78C11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2134-B843-4228-ABA3-6866EF2FB18A}" type="datetime1">
              <a:rPr lang="en-US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9AD9E-E2A0-01A3-FE92-D5DE3452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D785-0EAE-C1FC-1C58-EFB1C4B1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65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29AF2-48C9-008E-F62F-F06DED11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1718735"/>
            <a:ext cx="5767566" cy="1072378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z="3600"/>
              <a:t>Northern </a:t>
            </a:r>
            <a:r>
              <a:rPr lang="en-US" sz="3600" err="1"/>
              <a:t>Prinmi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43917-1AD5-3544-346D-B673F3581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1145" y="2558417"/>
            <a:ext cx="5768442" cy="26836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/>
              <a:t>Prinmi is a Tibeto-Burman </a:t>
            </a:r>
            <a:r>
              <a:rPr lang="en-US" sz="1600" err="1"/>
              <a:t>Qiangic</a:t>
            </a:r>
            <a:r>
              <a:rPr lang="en-US" sz="1600"/>
              <a:t> language spoken by ~40,000–~70,000 people in Southwest China </a:t>
            </a:r>
            <a:r>
              <a:rPr lang="en-US" sz="1200"/>
              <a:t>(</a:t>
            </a:r>
            <a:r>
              <a:rPr lang="en-US" sz="1200" err="1"/>
              <a:t>Daudey</a:t>
            </a:r>
            <a:r>
              <a:rPr lang="en-US" sz="1200"/>
              <a:t> &amp; </a:t>
            </a:r>
            <a:r>
              <a:rPr lang="en-US" sz="1200" err="1"/>
              <a:t>Gerong</a:t>
            </a:r>
            <a:r>
              <a:rPr lang="en-US" sz="1200"/>
              <a:t>, 2020)</a:t>
            </a:r>
            <a:endParaRPr lang="en-US" sz="1600"/>
          </a:p>
          <a:p>
            <a:pPr marL="34290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/>
              <a:t>Northern Prinmi is the northern variety spoken along Yunnan/Sichuan border</a:t>
            </a:r>
          </a:p>
          <a:p>
            <a:pPr marL="800100" lvl="1" indent="-28575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1000"/>
              <a:t>Not standard, does not have its own orthography</a:t>
            </a:r>
          </a:p>
          <a:p>
            <a:pPr marL="34290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/>
              <a:t>Exists in extensive contact situation with Tibetan, Na, </a:t>
            </a:r>
            <a:r>
              <a:rPr lang="en-US" sz="1600" err="1"/>
              <a:t>Naxi</a:t>
            </a:r>
            <a:r>
              <a:rPr lang="en-US" sz="1600"/>
              <a:t>, and Southwestern Mandarin </a:t>
            </a:r>
            <a:r>
              <a:rPr lang="en-US" sz="1200"/>
              <a:t>(</a:t>
            </a:r>
            <a:r>
              <a:rPr lang="en-US" sz="1200" err="1"/>
              <a:t>Daudey</a:t>
            </a:r>
            <a:r>
              <a:rPr lang="en-US" sz="1200"/>
              <a:t>, 2014)</a:t>
            </a:r>
            <a:endParaRPr lang="en-US" sz="16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8C5D3A-0D9D-F33E-4F7A-4480E41DFD1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19" b="-139"/>
          <a:stretch/>
        </p:blipFill>
        <p:spPr bwMode="auto">
          <a:xfrm>
            <a:off x="6813196" y="-766390"/>
            <a:ext cx="5315015" cy="759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6ED088-3AF0-8282-EA18-6924E9D56073}"/>
              </a:ext>
            </a:extLst>
          </p:cNvPr>
          <p:cNvSpPr txBox="1"/>
          <p:nvPr/>
        </p:nvSpPr>
        <p:spPr>
          <a:xfrm>
            <a:off x="137334" y="6120923"/>
            <a:ext cx="576844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600"/>
              <a:t>Figure 1 — </a:t>
            </a:r>
            <a:r>
              <a:rPr lang="en-US" sz="1600"/>
              <a:t>Map of the </a:t>
            </a:r>
            <a:r>
              <a:rPr lang="en-US" sz="1600" err="1"/>
              <a:t>Pǔmǐ</a:t>
            </a:r>
            <a:r>
              <a:rPr lang="en-US" sz="1600"/>
              <a:t> language area </a:t>
            </a:r>
            <a:r>
              <a:rPr lang="en-US" sz="1200"/>
              <a:t>(Daudey, 2014, p. 4)</a:t>
            </a:r>
            <a:endParaRPr lang="en-US" sz="160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05D6BA-97F3-DC6C-690D-0FBAD670C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334" y="6459477"/>
            <a:ext cx="3494314" cy="365125"/>
          </a:xfrm>
        </p:spPr>
        <p:txBody>
          <a:bodyPr/>
          <a:lstStyle/>
          <a:p>
            <a:fld id="{F46F62AA-9F6B-4C97-8C50-DE97F783F1A0}" type="datetime1">
              <a:rPr lang="en-US"/>
              <a:t>11/11/2024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87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5A521E-1D58-6BEB-6941-BC1F5D107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7" y="1676696"/>
            <a:ext cx="475297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5469AC0-1915-6322-94FD-BE375C72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6160"/>
            <a:ext cx="47529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2327DB-C928-D886-49F3-7D3F9AC227F9}"/>
              </a:ext>
            </a:extLst>
          </p:cNvPr>
          <p:cNvSpPr txBox="1">
            <a:spLocks/>
          </p:cNvSpPr>
          <p:nvPr/>
        </p:nvSpPr>
        <p:spPr>
          <a:xfrm>
            <a:off x="503997" y="226090"/>
            <a:ext cx="7387275" cy="123057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err="1"/>
              <a:t>Wǎdū</a:t>
            </a:r>
            <a:r>
              <a:rPr lang="en-US" sz="3600"/>
              <a:t> </a:t>
            </a:r>
            <a:r>
              <a:rPr lang="en-US" sz="3600" err="1"/>
              <a:t>Pǔmǐ</a:t>
            </a:r>
            <a:r>
              <a:rPr lang="en-US" sz="3600"/>
              <a:t> Phonemic Inventory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8134D-ED0B-0B90-53BF-D951575FADBE}"/>
              </a:ext>
            </a:extLst>
          </p:cNvPr>
          <p:cNvSpPr txBox="1"/>
          <p:nvPr/>
        </p:nvSpPr>
        <p:spPr>
          <a:xfrm>
            <a:off x="503996" y="1049439"/>
            <a:ext cx="475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/>
              <a:t>Table 1 — </a:t>
            </a:r>
            <a:r>
              <a:rPr lang="fr-FR" sz="1600" err="1"/>
              <a:t>Wǎdū</a:t>
            </a:r>
            <a:r>
              <a:rPr lang="fr-FR" sz="1600"/>
              <a:t> </a:t>
            </a:r>
            <a:r>
              <a:rPr lang="fr-FR" sz="1600" err="1"/>
              <a:t>Pǔmǐ</a:t>
            </a:r>
            <a:r>
              <a:rPr lang="fr-FR" sz="1600"/>
              <a:t> consonant </a:t>
            </a:r>
            <a:r>
              <a:rPr lang="fr-FR" sz="1600" err="1"/>
              <a:t>phonemes</a:t>
            </a:r>
            <a:r>
              <a:rPr lang="fr-FR" sz="1600"/>
              <a:t> </a:t>
            </a:r>
          </a:p>
          <a:p>
            <a:r>
              <a:rPr lang="fr-FR" sz="1600"/>
              <a:t>(G. H. </a:t>
            </a:r>
            <a:r>
              <a:rPr lang="fr-FR" sz="1600" err="1"/>
              <a:t>Daudey</a:t>
            </a:r>
            <a:r>
              <a:rPr lang="fr-FR" sz="1600"/>
              <a:t>, 2014, p. 19)</a:t>
            </a:r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33532-8338-E212-D21F-5BFEF2C64DC5}"/>
              </a:ext>
            </a:extLst>
          </p:cNvPr>
          <p:cNvSpPr txBox="1"/>
          <p:nvPr/>
        </p:nvSpPr>
        <p:spPr>
          <a:xfrm>
            <a:off x="6096000" y="1064865"/>
            <a:ext cx="475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Table 2 — Composite chart of vowels </a:t>
            </a:r>
          </a:p>
          <a:p>
            <a:r>
              <a:rPr lang="en-US" sz="1600"/>
              <a:t>(G. H. </a:t>
            </a:r>
            <a:r>
              <a:rPr lang="en-US" sz="1600" err="1"/>
              <a:t>Daudey</a:t>
            </a:r>
            <a:r>
              <a:rPr lang="en-US" sz="1600"/>
              <a:t>, 2014, p. 47)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5FF55-5676-C3B3-1CCE-60F1CE9B1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813799"/>
            <a:ext cx="4752974" cy="1732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7D2BDB-4811-36D9-5F0E-8BD3EE1B4906}"/>
              </a:ext>
            </a:extLst>
          </p:cNvPr>
          <p:cNvSpPr txBox="1"/>
          <p:nvPr/>
        </p:nvSpPr>
        <p:spPr>
          <a:xfrm>
            <a:off x="6095999" y="4229024"/>
            <a:ext cx="475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Table 3 — Representation of Tone</a:t>
            </a:r>
          </a:p>
          <a:p>
            <a:r>
              <a:rPr lang="en-US" sz="1600"/>
              <a:t>(G. H. </a:t>
            </a:r>
            <a:r>
              <a:rPr lang="en-US" sz="1600" err="1"/>
              <a:t>Daudey</a:t>
            </a:r>
            <a:r>
              <a:rPr lang="en-US" sz="1600"/>
              <a:t>, 2014, p. 66)</a:t>
            </a:r>
          </a:p>
        </p:txBody>
      </p:sp>
    </p:spTree>
    <p:extLst>
      <p:ext uri="{BB962C8B-B14F-4D97-AF65-F5344CB8AC3E}">
        <p14:creationId xmlns:p14="http://schemas.microsoft.com/office/powerpoint/2010/main" val="212008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03FF4-2EE0-D60F-AF70-0A7E0B25E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246F6-C4A2-3B07-4884-62D86B44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Applying sociolinguistic analysis in documentary contexts offers many benefits </a:t>
            </a:r>
            <a:r>
              <a:rPr lang="en-US" sz="1600" dirty="0"/>
              <a:t>(Meyerhoff, 2019; Stanford &amp; Preston, 2009)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Provides a richer record of the language being documented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Challenges (or supports) sociolinguistic theories created in different contexts</a:t>
            </a:r>
          </a:p>
          <a:p>
            <a:r>
              <a:rPr lang="en-US" dirty="0"/>
              <a:t>However, (most) sociolinguistic analysis relies on annotations…</a:t>
            </a:r>
          </a:p>
          <a:p>
            <a:r>
              <a:rPr lang="en-US" dirty="0"/>
              <a:t>… and many documentation projects face challenges transcribing their full audio collections </a:t>
            </a:r>
            <a:r>
              <a:rPr lang="en-US" sz="1600" dirty="0"/>
              <a:t>(Adams et al., 2017; </a:t>
            </a:r>
            <a:r>
              <a:rPr lang="en-US" sz="1600" dirty="0" err="1"/>
              <a:t>Ćavar</a:t>
            </a:r>
            <a:r>
              <a:rPr lang="en-US" sz="1600" dirty="0"/>
              <a:t> et al., 2016; </a:t>
            </a:r>
            <a:r>
              <a:rPr lang="en-US" sz="1600" dirty="0" err="1"/>
              <a:t>Seifart</a:t>
            </a:r>
            <a:r>
              <a:rPr lang="en-US" sz="1600" dirty="0"/>
              <a:t> et al., 2018; Shi et al., 2021)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58DC4-1BBC-8931-F2E8-7D292D2B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70A8-396E-46E0-882E-C5AF2602E95E}" type="datetime1">
              <a:rPr lang="en-US"/>
              <a:t>11/11/2024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5BD64-526B-6ADF-5836-B438DDAB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267B4-0180-98A6-91CA-50399BD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1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6B28F-61D5-51FE-A80C-0958C31F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wav2vec 2.0?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88F0A-03C2-19FE-950A-8E4DCD046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Predicts characters/phones instead of words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Enables simultaneous FA</a:t>
            </a:r>
          </a:p>
          <a:p>
            <a:r>
              <a:rPr lang="en-US" dirty="0"/>
              <a:t>Not reliant on lexicon or language model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Few texts, so OOV items would present an obstacle to LM-based ASR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BC883-8EB2-F972-C603-4E7F84CE4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8C450-7E0E-4996-B924-9D81BE81EE55}" type="datetime1">
              <a:rPr lang="en-US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0CA44-02AA-3E7F-1B0A-A8E267C54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7A34F-BED6-991B-0FBB-1574B9677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74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4ACA9-7A7F-E399-FCB9-056000E51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Partitions and Finetuning Hyperparameters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F5FC7-7AD8-1A1C-D3AD-F5E30D5B1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A6BD-2E37-4099-A296-554842F92773}" type="datetime1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A8658-5514-4A6B-9CDC-6563F935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4D95-F00B-0004-1047-402197F4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5A2185B8-598F-E251-602E-C233F93BB3FF}"/>
              </a:ext>
            </a:extLst>
          </p:cNvPr>
          <p:cNvGraphicFramePr>
            <a:graphicFrameLocks/>
          </p:cNvGraphicFramePr>
          <p:nvPr/>
        </p:nvGraphicFramePr>
        <p:xfrm>
          <a:off x="331942" y="2019452"/>
          <a:ext cx="5483352" cy="4312598"/>
        </p:xfrm>
        <a:graphic>
          <a:graphicData uri="http://schemas.openxmlformats.org/drawingml/2006/table">
            <a:tbl>
              <a:tblPr/>
              <a:tblGrid>
                <a:gridCol w="3026204">
                  <a:extLst>
                    <a:ext uri="{9D8B030D-6E8A-4147-A177-3AD203B41FA5}">
                      <a16:colId xmlns:a16="http://schemas.microsoft.com/office/drawing/2014/main" val="1508142919"/>
                    </a:ext>
                  </a:extLst>
                </a:gridCol>
                <a:gridCol w="1281078">
                  <a:extLst>
                    <a:ext uri="{9D8B030D-6E8A-4147-A177-3AD203B41FA5}">
                      <a16:colId xmlns:a16="http://schemas.microsoft.com/office/drawing/2014/main" val="859091090"/>
                    </a:ext>
                  </a:extLst>
                </a:gridCol>
                <a:gridCol w="1176070">
                  <a:extLst>
                    <a:ext uri="{9D8B030D-6E8A-4147-A177-3AD203B41FA5}">
                      <a16:colId xmlns:a16="http://schemas.microsoft.com/office/drawing/2014/main" val="3339506595"/>
                    </a:ext>
                  </a:extLst>
                </a:gridCol>
              </a:tblGrid>
              <a:tr h="890399">
                <a:tc>
                  <a:txBody>
                    <a:bodyPr/>
                    <a:lstStyle/>
                    <a:p>
                      <a:pPr fontAlgn="b"/>
                      <a:endParaRPr lang="en-US" sz="2200" dirty="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Training Set</a:t>
                      </a:r>
                      <a:endParaRPr lang="en-US" sz="4900" b="1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Testing Set</a:t>
                      </a:r>
                      <a:endParaRPr lang="en-US" sz="4900" b="1" dirty="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455856"/>
                  </a:ext>
                </a:extLst>
              </a:tr>
              <a:tr h="50636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of Recordings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10%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828048"/>
                  </a:ext>
                </a:extLst>
              </a:tr>
              <a:tr h="50636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# of Recordings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978754"/>
                  </a:ext>
                </a:extLst>
              </a:tr>
              <a:tr h="50636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# Total Minutes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939190"/>
                  </a:ext>
                </a:extLst>
              </a:tr>
              <a:tr h="50636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# Average Minutes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6.4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6240455"/>
                  </a:ext>
                </a:extLst>
              </a:tr>
              <a:tr h="890399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Song Recordings (of Total Min.)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20%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36%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408293"/>
                  </a:ext>
                </a:extLst>
              </a:tr>
              <a:tr h="50636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# of Locations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490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4900" dirty="0">
                        <a:effectLst/>
                        <a:latin typeface="+mn-lt"/>
                      </a:endParaRPr>
                    </a:p>
                  </a:txBody>
                  <a:tcPr marL="31067" marR="31067" marT="31067" marB="31067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88478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B5C897A-2609-E285-D886-3E6A3CD3F890}"/>
              </a:ext>
            </a:extLst>
          </p:cNvPr>
          <p:cNvSpPr txBox="1"/>
          <p:nvPr/>
        </p:nvSpPr>
        <p:spPr>
          <a:xfrm>
            <a:off x="331942" y="1680898"/>
            <a:ext cx="553406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600" dirty="0"/>
              <a:t>Partition Descriptions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33834157-3C93-1EDA-B79B-2C456921C8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18253"/>
              </p:ext>
            </p:extLst>
          </p:nvPr>
        </p:nvGraphicFramePr>
        <p:xfrm>
          <a:off x="6092163" y="1611668"/>
          <a:ext cx="5487189" cy="4841334"/>
        </p:xfrm>
        <a:graphic>
          <a:graphicData uri="http://schemas.openxmlformats.org/drawingml/2006/table">
            <a:tbl>
              <a:tblPr firstRow="1" bandRow="1"/>
              <a:tblGrid>
                <a:gridCol w="1862972">
                  <a:extLst>
                    <a:ext uri="{9D8B030D-6E8A-4147-A177-3AD203B41FA5}">
                      <a16:colId xmlns:a16="http://schemas.microsoft.com/office/drawing/2014/main" val="1941723634"/>
                    </a:ext>
                  </a:extLst>
                </a:gridCol>
                <a:gridCol w="628728">
                  <a:extLst>
                    <a:ext uri="{9D8B030D-6E8A-4147-A177-3AD203B41FA5}">
                      <a16:colId xmlns:a16="http://schemas.microsoft.com/office/drawing/2014/main" val="2823976748"/>
                    </a:ext>
                  </a:extLst>
                </a:gridCol>
                <a:gridCol w="398830">
                  <a:extLst>
                    <a:ext uri="{9D8B030D-6E8A-4147-A177-3AD203B41FA5}">
                      <a16:colId xmlns:a16="http://schemas.microsoft.com/office/drawing/2014/main" val="3080885010"/>
                    </a:ext>
                  </a:extLst>
                </a:gridCol>
                <a:gridCol w="1938777">
                  <a:extLst>
                    <a:ext uri="{9D8B030D-6E8A-4147-A177-3AD203B41FA5}">
                      <a16:colId xmlns:a16="http://schemas.microsoft.com/office/drawing/2014/main" val="2688477560"/>
                    </a:ext>
                  </a:extLst>
                </a:gridCol>
                <a:gridCol w="657882">
                  <a:extLst>
                    <a:ext uri="{9D8B030D-6E8A-4147-A177-3AD203B41FA5}">
                      <a16:colId xmlns:a16="http://schemas.microsoft.com/office/drawing/2014/main" val="2310769908"/>
                    </a:ext>
                  </a:extLst>
                </a:gridCol>
              </a:tblGrid>
              <a:tr h="614934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Model Parameters</a:t>
                      </a:r>
                      <a:endParaRPr lang="en-US" sz="3200" b="1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Value</a:t>
                      </a:r>
                      <a:endParaRPr lang="en-US" sz="3200" b="1" dirty="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br>
                        <a:rPr lang="en-US" sz="1600">
                          <a:effectLst/>
                          <a:latin typeface="+mn-lt"/>
                        </a:rPr>
                      </a:b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Training Parameters</a:t>
                      </a:r>
                      <a:endParaRPr lang="en-US" sz="3200" b="1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Value</a:t>
                      </a:r>
                      <a:endParaRPr lang="en-US" sz="3200" b="1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91040"/>
                  </a:ext>
                </a:extLst>
              </a:tr>
              <a:tr h="614934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Attention dropout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br>
                        <a:rPr lang="en-US" sz="1600">
                          <a:effectLst/>
                          <a:latin typeface="+mn-lt"/>
                        </a:rPr>
                      </a:b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 device training batch size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9436195"/>
                  </a:ext>
                </a:extLst>
              </a:tr>
              <a:tr h="614934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Hidden dropout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br>
                        <a:rPr lang="en-US" sz="1600">
                          <a:effectLst/>
                          <a:latin typeface="+mn-lt"/>
                        </a:rPr>
                      </a:b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Gradient accumulation steps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079175"/>
                  </a:ext>
                </a:extLst>
              </a:tr>
              <a:tr h="614934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Feature projection dropout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br>
                        <a:rPr lang="en-US" sz="1600">
                          <a:effectLst/>
                          <a:latin typeface="+mn-lt"/>
                        </a:rPr>
                      </a:b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Epochs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sz="3200" dirty="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031533"/>
                  </a:ext>
                </a:extLst>
              </a:tr>
              <a:tr h="614934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Mask time probability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br>
                        <a:rPr lang="en-US" sz="1600">
                          <a:effectLst/>
                          <a:latin typeface="+mn-lt"/>
                        </a:rPr>
                      </a:b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Mixed precision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TRUE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798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Layerdrop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br>
                        <a:rPr lang="en-US" sz="1600">
                          <a:effectLst/>
                          <a:latin typeface="+mn-lt"/>
                        </a:rPr>
                      </a:b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Learning rate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1E-04</a:t>
                      </a:r>
                      <a:endParaRPr lang="en-US" sz="3200" dirty="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158625"/>
                  </a:ext>
                </a:extLst>
              </a:tr>
              <a:tr h="614934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CTC loss reduction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mean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br>
                        <a:rPr lang="en-US" sz="1600">
                          <a:effectLst/>
                          <a:latin typeface="+mn-lt"/>
                        </a:rPr>
                      </a:b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Evaluation steps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6982550"/>
                  </a:ext>
                </a:extLst>
              </a:tr>
              <a:tr h="614934">
                <a:tc>
                  <a:txBody>
                    <a:bodyPr/>
                    <a:lstStyle/>
                    <a:p>
                      <a:pPr fontAlgn="b"/>
                      <a:br>
                        <a:rPr lang="en-US" sz="1600" dirty="0">
                          <a:effectLst/>
                          <a:latin typeface="+mn-lt"/>
                        </a:rPr>
                      </a:b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br>
                        <a:rPr lang="en-US" sz="1600">
                          <a:effectLst/>
                          <a:latin typeface="+mn-lt"/>
                        </a:rPr>
                      </a:b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br>
                        <a:rPr lang="en-US" sz="1600">
                          <a:effectLst/>
                          <a:latin typeface="+mn-lt"/>
                        </a:rPr>
                      </a:b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Warmup steps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</a:t>
                      </a:r>
                      <a:endParaRPr lang="en-US" sz="3200" dirty="0">
                        <a:effectLst/>
                        <a:latin typeface="+mn-lt"/>
                      </a:endParaRPr>
                    </a:p>
                  </a:txBody>
                  <a:tcPr marL="24558" marR="24558" marT="24558" marB="24558" anchor="b">
                    <a:lnL w="5944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8268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91F9827-0066-9501-40B7-B993C691680B}"/>
              </a:ext>
            </a:extLst>
          </p:cNvPr>
          <p:cNvSpPr txBox="1"/>
          <p:nvPr/>
        </p:nvSpPr>
        <p:spPr>
          <a:xfrm>
            <a:off x="6092163" y="1273114"/>
            <a:ext cx="64454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Fine-tuning Parameters</a:t>
            </a:r>
          </a:p>
        </p:txBody>
      </p:sp>
    </p:spTree>
    <p:extLst>
      <p:ext uri="{BB962C8B-B14F-4D97-AF65-F5344CB8AC3E}">
        <p14:creationId xmlns:p14="http://schemas.microsoft.com/office/powerpoint/2010/main" val="2524660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570AD-5717-D067-8FF8-EA0995A5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Cost of Training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0BE57-935A-B016-9939-BDEFB158F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carbon calculator for machine learning (</a:t>
            </a:r>
            <a:r>
              <a:rPr lang="en-US" dirty="0">
                <a:hlinkClick r:id="rId2"/>
              </a:rPr>
              <a:t>https://mlco2.github.io/impact/#co2eq</a:t>
            </a:r>
            <a:r>
              <a:rPr lang="en-US" dirty="0"/>
              <a:t>)</a:t>
            </a:r>
          </a:p>
          <a:p>
            <a:r>
              <a:rPr lang="en-US" dirty="0"/>
              <a:t>Trained ~100 models </a:t>
            </a:r>
          </a:p>
          <a:p>
            <a:pPr lvl="1"/>
            <a:r>
              <a:rPr lang="en-US" dirty="0"/>
              <a:t>first ~20 took about six hours, last ~80 took about three hours</a:t>
            </a:r>
          </a:p>
          <a:p>
            <a:pPr lvl="1"/>
            <a:r>
              <a:rPr lang="en-US" dirty="0"/>
              <a:t>… at an (conservative) estimated cost of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.13 kg CO2 eq. per hour</a:t>
            </a:r>
          </a:p>
          <a:p>
            <a:r>
              <a:rPr lang="en-US" dirty="0"/>
              <a:t>= 15.6 + 31.2 = 46.8 kg CO2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F6555-1CD6-1537-327F-A9217A36B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8DA8-09C2-44E5-AF85-0ED761FC77E7}" type="datetime1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11C94-A10D-DCBE-6C18-9A26A45C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B4FC2-F141-3BD7-ED35-BD95AF653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35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D879-DD3F-294D-98F6-344CBEBD2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1019514" cy="1132258"/>
          </a:xfrm>
        </p:spPr>
        <p:txBody>
          <a:bodyPr/>
          <a:lstStyle/>
          <a:p>
            <a:r>
              <a:rPr lang="en-US" dirty="0"/>
              <a:t>Which Recording Characteristics Impacted CER?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6BBC-ACC8-B9BB-78B5-94B89CDD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D6A2-AC18-4021-8583-03C4A2595F9D}" type="datetime1">
              <a:rPr lang="en-US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B752C-5855-2CBD-C29D-CA2D565E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803A1-6C9A-5991-F37C-5F22E8555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23</a:t>
            </a:fld>
            <a:endParaRPr lang="en-US"/>
          </a:p>
        </p:txBody>
      </p:sp>
      <p:pic>
        <p:nvPicPr>
          <p:cNvPr id="7" name="Picture 6" descr="A graph with blue and green triangles&#10;&#10;Description automatically generated">
            <a:extLst>
              <a:ext uri="{FF2B5EF4-FFF2-40B4-BE49-F238E27FC236}">
                <a16:creationId xmlns:a16="http://schemas.microsoft.com/office/drawing/2014/main" id="{3CFF7ED2-69AD-A645-E793-C0459A6B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74" y="1164208"/>
            <a:ext cx="8337052" cy="51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03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05CB4-1C06-B608-3480-5D59B951F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20AE7-AF42-EEC0-685B-DCEDB86DB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An Out-of-Training Speaker Matter?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A63C4-9C51-4334-CFD1-7872AB7C8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D6A2-AC18-4021-8583-03C4A2595F9D}" type="datetime1">
              <a:rPr lang="en-US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3A468-160B-D060-13DB-1149DA69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F75C8-AB39-20E9-5335-C696E2CE0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24</a:t>
            </a:fld>
            <a:endParaRPr lang="en-US"/>
          </a:p>
        </p:txBody>
      </p:sp>
      <p:pic>
        <p:nvPicPr>
          <p:cNvPr id="8" name="Picture 7" descr="A graph with blue and red dots&#10;&#10;Description automatically generated">
            <a:extLst>
              <a:ext uri="{FF2B5EF4-FFF2-40B4-BE49-F238E27FC236}">
                <a16:creationId xmlns:a16="http://schemas.microsoft.com/office/drawing/2014/main" id="{E7C8A301-D3C3-5373-BA86-C94051039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23" y="1161288"/>
            <a:ext cx="8341785" cy="514807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9537A6-EB01-E980-C455-A052A3F310A2}"/>
              </a:ext>
            </a:extLst>
          </p:cNvPr>
          <p:cNvCxnSpPr>
            <a:cxnSpLocks/>
          </p:cNvCxnSpPr>
          <p:nvPr/>
        </p:nvCxnSpPr>
        <p:spPr>
          <a:xfrm>
            <a:off x="3501656" y="1828800"/>
            <a:ext cx="2523460" cy="326774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055B2C-4C23-8BC2-52A3-04D94365D12B}"/>
              </a:ext>
            </a:extLst>
          </p:cNvPr>
          <p:cNvSpPr txBox="1"/>
          <p:nvPr/>
        </p:nvSpPr>
        <p:spPr>
          <a:xfrm>
            <a:off x="2742903" y="3836117"/>
            <a:ext cx="235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… Probably Not</a:t>
            </a:r>
          </a:p>
        </p:txBody>
      </p:sp>
    </p:spTree>
    <p:extLst>
      <p:ext uri="{BB962C8B-B14F-4D97-AF65-F5344CB8AC3E}">
        <p14:creationId xmlns:p14="http://schemas.microsoft.com/office/powerpoint/2010/main" val="3181112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CAF6D-33C6-E814-FBB5-24A67580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Forced Alignment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42717-1C5B-66F6-8283-73A973415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/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MacKenzie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L., &amp; Turton, D. (2020). Assessing the accuracy of existing forced alignment software on varieties of British English.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Linguistics Vanguard, 6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(s1), 20180061.</a:t>
            </a:r>
            <a:endParaRPr lang="en-US" b="0" dirty="0">
              <a:effectLst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Phone onset displacement (absolute difference in onset time) — mean, median, standard deviation</a:t>
            </a:r>
            <a:endParaRPr lang="en-US" b="0" dirty="0">
              <a:effectLst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McAuliffe, M.,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Socolof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Mihuc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S., Wagner, M., &amp;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Sonderegger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 (2017, August). Montreal forced aligner: Trainable text-speech alignment using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kaldi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In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Interspeech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(Vol. 2017, pp. 498-502).</a:t>
            </a:r>
            <a:endParaRPr lang="en-US" b="0" dirty="0">
              <a:effectLst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Word and phone differences — mean, median</a:t>
            </a:r>
            <a:endParaRPr lang="en-US" b="0" dirty="0">
              <a:effectLst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0BF1E-37FB-6053-270C-C5C100A1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15C-8D60-4ED2-921C-C573C5FE5FC3}" type="datetime1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531B5-E130-FC96-12A3-3B798707A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86EF9-9AA8-078A-C7AA-354EA319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52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BCD4843-9FF5-8ABB-BCB8-014A739F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Recording From </a:t>
            </a:r>
            <a:r>
              <a:rPr lang="en-US" dirty="0" err="1"/>
              <a:t>Shuiluo</a:t>
            </a:r>
            <a:r>
              <a:rPr lang="en-US" dirty="0"/>
              <a:t> has Substantially Different Onset Times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280BA14-BB21-2D92-AE36-FC6437BEE8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5231"/>
            <a:ext cx="6096000" cy="3762101"/>
          </a:xfr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D7E9820C-EBCF-70AB-953C-91269B8E5C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2195231"/>
            <a:ext cx="6096002" cy="3762102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D9BC9-A58A-4693-F40F-23877AE31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2B7-121B-49BB-9C42-3F59651EA821}" type="datetime1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B3D36-6E08-FD40-F06B-B6BD68BC9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CF91C-37C7-ABA4-D54E-7AFA690C4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26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F22E4-315E-05E1-8FE0-F0617DDEE20C}"/>
              </a:ext>
            </a:extLst>
          </p:cNvPr>
          <p:cNvSpPr/>
          <p:nvPr/>
        </p:nvSpPr>
        <p:spPr>
          <a:xfrm>
            <a:off x="137160" y="2643963"/>
            <a:ext cx="3825240" cy="39694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75108D-232D-67AD-25C7-72C2B66EE8B3}"/>
              </a:ext>
            </a:extLst>
          </p:cNvPr>
          <p:cNvSpPr/>
          <p:nvPr/>
        </p:nvSpPr>
        <p:spPr>
          <a:xfrm>
            <a:off x="6606362" y="3274828"/>
            <a:ext cx="3462669" cy="35264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435670A-74E5-FB6C-70C7-124CABC265F6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>
            <a:off x="3962400" y="2842438"/>
            <a:ext cx="2643962" cy="608713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303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8B7E0-E19A-5DB6-2DB2-C5A764A6E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4302773-5042-6DD1-43AF-B51536263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Recording Genre Seems to Have a Much Stronger Effect Than Recording Location/County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A524EE6-4E65-051C-4907-D70871F163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5231"/>
            <a:ext cx="6096000" cy="3762101"/>
          </a:xfr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58A3E0C-4B64-F451-8BF2-2D563E64D0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2195231"/>
            <a:ext cx="6096002" cy="3762102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15B5-D48F-4926-283C-307F6ABFD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2B7-121B-49BB-9C42-3F59651EA821}" type="datetime1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7D714-F2D7-4F80-18C2-01CCA6951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E46A8-3EDE-7ACF-43B1-A031724E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27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B9820D-A584-0B64-C491-A68A740257DB}"/>
              </a:ext>
            </a:extLst>
          </p:cNvPr>
          <p:cNvSpPr/>
          <p:nvPr/>
        </p:nvSpPr>
        <p:spPr>
          <a:xfrm>
            <a:off x="1989492" y="3071426"/>
            <a:ext cx="472512" cy="242698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F14445-AE0F-9B34-B59B-2C8524B07207}"/>
              </a:ext>
            </a:extLst>
          </p:cNvPr>
          <p:cNvSpPr/>
          <p:nvPr/>
        </p:nvSpPr>
        <p:spPr>
          <a:xfrm>
            <a:off x="7953153" y="4281377"/>
            <a:ext cx="368596" cy="98528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B929077-BF21-9598-B31B-B4923DE5F661}"/>
              </a:ext>
            </a:extLst>
          </p:cNvPr>
          <p:cNvCxnSpPr>
            <a:cxnSpLocks/>
            <a:stCxn id="20" idx="3"/>
            <a:endCxn id="27" idx="2"/>
          </p:cNvCxnSpPr>
          <p:nvPr/>
        </p:nvCxnSpPr>
        <p:spPr>
          <a:xfrm flipV="1">
            <a:off x="2462004" y="3017372"/>
            <a:ext cx="405243" cy="1267549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05FED19-1B97-2296-3569-2BAC3A98806B}"/>
              </a:ext>
            </a:extLst>
          </p:cNvPr>
          <p:cNvSpPr/>
          <p:nvPr/>
        </p:nvSpPr>
        <p:spPr>
          <a:xfrm>
            <a:off x="8072689" y="2946030"/>
            <a:ext cx="1270749" cy="9978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4F9D36-8BAB-65F0-7E77-98C892C48A73}"/>
              </a:ext>
            </a:extLst>
          </p:cNvPr>
          <p:cNvSpPr/>
          <p:nvPr/>
        </p:nvSpPr>
        <p:spPr>
          <a:xfrm>
            <a:off x="2410047" y="2699095"/>
            <a:ext cx="914400" cy="31827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6740C1F-FFD6-1F06-F356-56F96E8C9E8F}"/>
              </a:ext>
            </a:extLst>
          </p:cNvPr>
          <p:cNvCxnSpPr>
            <a:cxnSpLocks/>
            <a:stCxn id="21" idx="3"/>
            <a:endCxn id="26" idx="2"/>
          </p:cNvCxnSpPr>
          <p:nvPr/>
        </p:nvCxnSpPr>
        <p:spPr>
          <a:xfrm flipV="1">
            <a:off x="8321749" y="3943868"/>
            <a:ext cx="386315" cy="830151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879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89DCA-7652-2AF8-AC29-C10E94C6A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4E9C3-1122-4583-85B0-9D863351D89E}" type="datetime1">
              <a:rPr lang="en-US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4846E-369B-31F9-2BC8-ECA0479B5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7198C-BB7C-42B3-A8E4-AABA04D59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28</a:t>
            </a:fld>
            <a:endParaRPr lang="en-US"/>
          </a:p>
        </p:txBody>
      </p:sp>
      <p:pic>
        <p:nvPicPr>
          <p:cNvPr id="11" name="sl05_000_extract">
            <a:hlinkClick r:id="" action="ppaction://media"/>
            <a:extLst>
              <a:ext uri="{FF2B5EF4-FFF2-40B4-BE49-F238E27FC236}">
                <a16:creationId xmlns:a16="http://schemas.microsoft.com/office/drawing/2014/main" id="{BFD247F2-E12C-CCF8-7165-CB2751970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5239"/>
            <a:ext cx="12192000" cy="622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94005-6BD6-946C-4F14-1AA607CB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24391-5731-EBB5-82AE-B6E5A2DA1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Semi-automatic annotation is possible through </a:t>
            </a:r>
            <a:r>
              <a:rPr lang="en-US" b="1" dirty="0"/>
              <a:t>Automatic Speech Recognition</a:t>
            </a:r>
            <a:r>
              <a:rPr lang="en-US" dirty="0"/>
              <a:t> (ASR) and </a:t>
            </a:r>
            <a:r>
              <a:rPr lang="en-US" b="1" dirty="0"/>
              <a:t>Forced Alignment</a:t>
            </a:r>
            <a:r>
              <a:rPr lang="en-US" dirty="0"/>
              <a:t> (FA)</a:t>
            </a:r>
          </a:p>
          <a:p>
            <a:r>
              <a:rPr lang="en-US" dirty="0"/>
              <a:t>BUT: adapting these tools for minority and indigenous languages is still </a:t>
            </a:r>
            <a:r>
              <a:rPr lang="en-US" b="1" dirty="0"/>
              <a:t>"difficult and expensive"</a:t>
            </a:r>
            <a:r>
              <a:rPr lang="en-US" dirty="0"/>
              <a:t> </a:t>
            </a:r>
            <a:r>
              <a:rPr lang="en-US" sz="1600" dirty="0"/>
              <a:t>(Coto-Solano, 2022) </a:t>
            </a:r>
            <a:r>
              <a:rPr lang="en-US" dirty="0"/>
              <a:t>because most ASR models and FA systems…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/>
              <a:t>are trained on high quality audio recordings of conversational speech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/>
              <a:t>require relatively advanced programming knowledge to use</a:t>
            </a:r>
          </a:p>
          <a:p>
            <a:pPr>
              <a:buFont typeface="Courier New,monospace" panose="020B0604020202020204" pitchFamily="34" charset="0"/>
              <a:buChar char="o"/>
            </a:pPr>
            <a:endParaRPr lang="en-US" dirty="0"/>
          </a:p>
          <a:p>
            <a:r>
              <a:rPr lang="en-US" dirty="0">
                <a:latin typeface="Neue Haas Grotesk Text Pro"/>
                <a:cs typeface="Times New Roman"/>
              </a:rPr>
              <a:t>This project seeks</a:t>
            </a:r>
            <a:r>
              <a:rPr lang="en-US" b="1" dirty="0">
                <a:latin typeface="Neue Haas Grotesk Text Pro"/>
                <a:cs typeface="Times New Roman"/>
              </a:rPr>
              <a:t> </a:t>
            </a:r>
            <a:r>
              <a:rPr lang="en-US" dirty="0">
                <a:latin typeface="Neue Haas Grotesk Text Pro"/>
                <a:cs typeface="Times New Roman"/>
              </a:rPr>
              <a:t>to</a:t>
            </a:r>
            <a:r>
              <a:rPr lang="en-US" b="1" dirty="0">
                <a:latin typeface="Neue Haas Grotesk Text Pro"/>
                <a:cs typeface="Times New Roman"/>
              </a:rPr>
              <a:t> </a:t>
            </a:r>
            <a:r>
              <a:rPr lang="en-US" dirty="0">
                <a:latin typeface="Neue Haas Grotesk Text Pro"/>
                <a:cs typeface="Times New Roman"/>
              </a:rPr>
              <a:t>address these challenges by </a:t>
            </a:r>
            <a:r>
              <a:rPr lang="en-US" b="1" dirty="0">
                <a:latin typeface="Neue Haas Grotesk Text Pro"/>
                <a:cs typeface="Times New Roman"/>
              </a:rPr>
              <a:t>developing </a:t>
            </a:r>
            <a:r>
              <a:rPr lang="en-US" dirty="0">
                <a:latin typeface="Neue Haas Grotesk Text Pro"/>
                <a:cs typeface="Times New Roman"/>
              </a:rPr>
              <a:t>and</a:t>
            </a:r>
            <a:r>
              <a:rPr lang="en-US" b="1" dirty="0">
                <a:latin typeface="Neue Haas Grotesk Text Pro"/>
                <a:cs typeface="Times New Roman"/>
              </a:rPr>
              <a:t> evaluating ASR </a:t>
            </a:r>
            <a:r>
              <a:rPr lang="en-US" dirty="0">
                <a:latin typeface="Neue Haas Grotesk Text Pro"/>
                <a:cs typeface="Times New Roman"/>
              </a:rPr>
              <a:t>and</a:t>
            </a:r>
            <a:r>
              <a:rPr lang="en-US" b="1" dirty="0">
                <a:latin typeface="Neue Haas Grotesk Text Pro"/>
                <a:cs typeface="Times New Roman"/>
              </a:rPr>
              <a:t> FA</a:t>
            </a:r>
            <a:r>
              <a:rPr lang="en-US" dirty="0">
                <a:latin typeface="Neue Haas Grotesk Text Pro"/>
                <a:cs typeface="Times New Roman"/>
              </a:rPr>
              <a:t> for </a:t>
            </a:r>
            <a:r>
              <a:rPr lang="en-US" b="1" dirty="0">
                <a:latin typeface="Neue Haas Grotesk Text Pro"/>
                <a:cs typeface="Times New Roman"/>
              </a:rPr>
              <a:t>semi-automatic annotation</a:t>
            </a:r>
            <a:r>
              <a:rPr lang="en-US" dirty="0">
                <a:latin typeface="Neue Haas Grotesk Text Pro"/>
                <a:cs typeface="Times New Roman"/>
              </a:rPr>
              <a:t> of an </a:t>
            </a:r>
            <a:r>
              <a:rPr lang="en-US" b="1" dirty="0">
                <a:latin typeface="Neue Haas Grotesk Text Pro"/>
                <a:cs typeface="Times New Roman"/>
              </a:rPr>
              <a:t>oral art</a:t>
            </a:r>
            <a:r>
              <a:rPr lang="en-US" dirty="0">
                <a:latin typeface="Neue Haas Grotesk Text Pro"/>
                <a:cs typeface="Times New Roman"/>
              </a:rPr>
              <a:t> </a:t>
            </a:r>
            <a:r>
              <a:rPr lang="en-US" b="1" dirty="0">
                <a:latin typeface="Neue Haas Grotesk Text Pro"/>
                <a:cs typeface="Times New Roman"/>
              </a:rPr>
              <a:t>documentation collection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350AF-2C34-195E-8D6B-32BFBAF63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0F22-A34B-49CE-95B1-C6AFEEF1F84E}" type="datetime1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D9243-03C5-E554-85A3-06B2ADDE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5CD42-B6A5-5AB5-751C-AE553DE76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7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B521-4C19-43FE-688B-63F8E92F3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Northern Prinmi Oral Art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3000E-BA4B-10B9-2EA0-66B195739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/>
              <a:t>“</a:t>
            </a:r>
            <a:r>
              <a:rPr lang="en-US" dirty="0"/>
              <a:t>Documentation of Northern Prinmi Oral Art, with a special focus on ritual speech”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Collected by Henriëtte </a:t>
            </a:r>
            <a:r>
              <a:rPr lang="en-US" dirty="0" err="1"/>
              <a:t>Daudey</a:t>
            </a:r>
            <a:r>
              <a:rPr lang="en-US" dirty="0"/>
              <a:t> and </a:t>
            </a:r>
            <a:r>
              <a:rPr lang="en-US" dirty="0" err="1"/>
              <a:t>Gerong</a:t>
            </a:r>
            <a:r>
              <a:rPr lang="en-US" dirty="0"/>
              <a:t> </a:t>
            </a:r>
            <a:r>
              <a:rPr lang="en-US" dirty="0" err="1"/>
              <a:t>Pincuo</a:t>
            </a:r>
            <a:r>
              <a:rPr lang="en-US" dirty="0"/>
              <a:t> </a:t>
            </a:r>
            <a:r>
              <a:rPr lang="en-US" sz="1400" dirty="0"/>
              <a:t>(2018)</a:t>
            </a:r>
          </a:p>
          <a:p>
            <a:r>
              <a:rPr lang="en-US" dirty="0"/>
              <a:t>Northern Prinmi is a Tibeto-Burman </a:t>
            </a:r>
            <a:r>
              <a:rPr lang="en-US" dirty="0" err="1"/>
              <a:t>Qiangic</a:t>
            </a:r>
            <a:r>
              <a:rPr lang="en-US" dirty="0"/>
              <a:t> language spoken in Southwest China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Not standardized and no set orthography</a:t>
            </a:r>
          </a:p>
          <a:p>
            <a:r>
              <a:rPr lang="en-US" dirty="0"/>
              <a:t>Over 24 hours of audio and video recordings of rituals, songs, and folktales from 39 speakers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Focused on documenting genres threatened by language shift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2F78D-4CF7-61E4-49DE-D344B1365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/>
          <a:lstStyle/>
          <a:p>
            <a:fld id="{F46F62AA-9F6B-4C97-8C50-DE97F783F1A0}" type="datetime1">
              <a:rPr lang="en-US"/>
              <a:t>11/11/2024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5BA8C1-B408-2EC3-E407-21C40A8E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dirty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2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90301-EEE8-340A-1360-B1D14CDFF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Corpus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D55E7-B21F-3052-A4A0-0A6D5A9BE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468877"/>
            <a:ext cx="5181600" cy="47080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187 minutes</a:t>
            </a:r>
            <a:r>
              <a:rPr lang="en-US" dirty="0"/>
              <a:t> of transcribed audio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Both broad and narrow transcriptions</a:t>
            </a:r>
          </a:p>
          <a:p>
            <a:r>
              <a:rPr lang="en-US" dirty="0"/>
              <a:t>23 rituals and 11 songs, </a:t>
            </a:r>
            <a:r>
              <a:rPr lang="en-US" b="1" dirty="0"/>
              <a:t>entirely sung and chanted</a:t>
            </a:r>
          </a:p>
          <a:p>
            <a:r>
              <a:rPr lang="en-US" dirty="0"/>
              <a:t>All but one recording features a single speaker</a:t>
            </a:r>
          </a:p>
          <a:p>
            <a:r>
              <a:rPr lang="en-US" dirty="0"/>
              <a:t>Some recordings </a:t>
            </a:r>
            <a:r>
              <a:rPr lang="en-US" b="1" dirty="0"/>
              <a:t>include instruments</a:t>
            </a:r>
          </a:p>
          <a:p>
            <a:r>
              <a:rPr lang="en-US" b="1" dirty="0"/>
              <a:t>4-5 </a:t>
            </a:r>
            <a:r>
              <a:rPr lang="en-US" dirty="0"/>
              <a:t>possible </a:t>
            </a:r>
            <a:r>
              <a:rPr lang="en-US" b="1" dirty="0"/>
              <a:t>regional varieties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B371A3-9731-EE41-BFE2-00A58A33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62AA-9F6B-4C97-8C50-DE97F783F1A0}" type="datetime1">
              <a:rPr lang="en-US"/>
              <a:t>11/11/2024</a:t>
            </a:fld>
            <a:endParaRPr lang="en-US"/>
          </a:p>
        </p:txBody>
      </p:sp>
      <p:pic>
        <p:nvPicPr>
          <p:cNvPr id="7" name="Picture Placeholder 9" descr="A map of mountains with orange circles and white text&#10;&#10;Description automatically generated">
            <a:extLst>
              <a:ext uri="{FF2B5EF4-FFF2-40B4-BE49-F238E27FC236}">
                <a16:creationId xmlns:a16="http://schemas.microsoft.com/office/drawing/2014/main" id="{8F90C34D-E8E8-758C-A3FA-51C2B380C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" b="117"/>
          <a:stretch/>
        </p:blipFill>
        <p:spPr>
          <a:xfrm>
            <a:off x="5813893" y="-18177"/>
            <a:ext cx="5938550" cy="687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8ED1DD-503D-FD5B-4F06-567B9DFD1B23}"/>
              </a:ext>
            </a:extLst>
          </p:cNvPr>
          <p:cNvSpPr txBox="1"/>
          <p:nvPr/>
        </p:nvSpPr>
        <p:spPr>
          <a:xfrm>
            <a:off x="137160" y="5868227"/>
            <a:ext cx="5534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Figure 1 — </a:t>
            </a:r>
            <a:r>
              <a:rPr lang="en-US" sz="1600" dirty="0"/>
              <a:t>Recording locations and varieties (</a:t>
            </a:r>
            <a:r>
              <a:rPr lang="en-US" sz="1600" dirty="0" err="1"/>
              <a:t>Daudey</a:t>
            </a:r>
            <a:r>
              <a:rPr lang="en-US" sz="1600" dirty="0"/>
              <a:t> and </a:t>
            </a:r>
            <a:r>
              <a:rPr lang="en-US" sz="1600" dirty="0" err="1"/>
              <a:t>Gerong</a:t>
            </a:r>
            <a:r>
              <a:rPr lang="en-US" sz="1600" dirty="0"/>
              <a:t>, 2024, p.c.)</a:t>
            </a:r>
          </a:p>
        </p:txBody>
      </p:sp>
      <p:pic>
        <p:nvPicPr>
          <p:cNvPr id="4" name="td26-27_025_10">
            <a:hlinkClick r:id="" action="ppaction://media"/>
            <a:extLst>
              <a:ext uri="{FF2B5EF4-FFF2-40B4-BE49-F238E27FC236}">
                <a16:creationId xmlns:a16="http://schemas.microsoft.com/office/drawing/2014/main" id="{6BC3D34A-1A7B-3725-050B-15054F7FD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9448" y="4172466"/>
            <a:ext cx="304800" cy="3048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90338-10CA-C6A5-A64C-3BAD3E97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dirty="0"/>
              <a:t>5</a:t>
            </a:fld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8E0D5C5-FC6F-F58B-9ECE-FA883A85404A}"/>
              </a:ext>
            </a:extLst>
          </p:cNvPr>
          <p:cNvSpPr/>
          <p:nvPr/>
        </p:nvSpPr>
        <p:spPr>
          <a:xfrm rot="19178917">
            <a:off x="8438091" y="1173629"/>
            <a:ext cx="1371600" cy="914400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300681E-2316-6114-6E12-39FEFEC520E6}"/>
              </a:ext>
            </a:extLst>
          </p:cNvPr>
          <p:cNvSpPr/>
          <p:nvPr/>
        </p:nvSpPr>
        <p:spPr>
          <a:xfrm rot="8188998">
            <a:off x="7920506" y="3715266"/>
            <a:ext cx="1371600" cy="91440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B493477-4002-0608-AE9E-2EA35A60D7AA}"/>
              </a:ext>
            </a:extLst>
          </p:cNvPr>
          <p:cNvSpPr/>
          <p:nvPr/>
        </p:nvSpPr>
        <p:spPr>
          <a:xfrm rot="2860654">
            <a:off x="5856549" y="1625363"/>
            <a:ext cx="1371600" cy="914400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C085F5E-F2CE-0F5E-AEAB-3F7325C2135D}"/>
              </a:ext>
            </a:extLst>
          </p:cNvPr>
          <p:cNvSpPr/>
          <p:nvPr/>
        </p:nvSpPr>
        <p:spPr>
          <a:xfrm rot="5400000">
            <a:off x="9713956" y="3597298"/>
            <a:ext cx="1371600" cy="914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89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502B1-35C9-720E-4251-09F0C6C7C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CCF56-E17F-E558-37A7-260F8CBBE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Wav2vec 2.0 </a:t>
            </a:r>
            <a:r>
              <a:rPr lang="en-US" sz="1600" dirty="0">
                <a:solidFill>
                  <a:prstClr val="black"/>
                </a:solidFill>
              </a:rPr>
              <a:t>(</a:t>
            </a:r>
            <a:r>
              <a:rPr lang="en-US" sz="1600" dirty="0" err="1">
                <a:solidFill>
                  <a:prstClr val="black"/>
                </a:solidFill>
              </a:rPr>
              <a:t>Baevski</a:t>
            </a:r>
            <a:r>
              <a:rPr lang="en-US" sz="1600" dirty="0">
                <a:solidFill>
                  <a:prstClr val="black"/>
                </a:solidFill>
              </a:rPr>
              <a:t> et al. 2020) </a:t>
            </a:r>
            <a:r>
              <a:rPr lang="en-US" dirty="0"/>
              <a:t>multilingual models have been shown to perform well in a range of documentation contexts </a:t>
            </a:r>
            <a:r>
              <a:rPr lang="en-US" sz="1600" dirty="0"/>
              <a:t>(Coto-Solano et al., 2022; Guillaume et al., 2022; Nowakowski et al., 2023)</a:t>
            </a:r>
            <a:endParaRPr lang="en-US" dirty="0"/>
          </a:p>
          <a:p>
            <a:r>
              <a:rPr lang="en-US" dirty="0"/>
              <a:t>Developed a Python tool, wav2vec2fasr, to: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describe transcribed audio corpora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preprocess transcripts and audio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train and evaluate new wav2vec 2.0 models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apply existing wav2vec 2.0 models to generate transcripts and alignments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22751-9050-C294-F821-C74BDCE01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D7EF-21C0-4D1B-949A-AA97F646B559}" type="datetime1">
              <a:rPr lang="en-US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636F1-0E31-627B-E54E-E5D82BACD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BD52D-9BC5-77D2-3BC4-F32CDB87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0A54-D9F7-74AA-1B49-BAD86568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E24DB-9643-1459-FCC7-1F927121B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 the context of a pre-existing (and challenging) documentation collection...</a:t>
            </a:r>
          </a:p>
          <a:p>
            <a:pPr marL="571500" lvl="1" indent="-342900">
              <a:buFont typeface="+mj-lt"/>
              <a:buAutoNum type="alphaLcPeriod"/>
            </a:pPr>
            <a:r>
              <a:rPr lang="en-US" dirty="0"/>
              <a:t>How accurate is wav2vec 2.0-based ASR?</a:t>
            </a:r>
          </a:p>
          <a:p>
            <a:pPr marL="571500" lvl="1" indent="-342900">
              <a:buFont typeface="+mj-lt"/>
              <a:buAutoNum type="alphaLcPeriod"/>
            </a:pPr>
            <a:r>
              <a:rPr lang="en-US" dirty="0"/>
              <a:t>How well does wav2vec 2.0-based FA perform?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broader lessons can we take away from this process?</a:t>
            </a:r>
          </a:p>
          <a:p>
            <a:pPr marL="571500" lvl="1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82E1A-8CD3-822E-D1A4-3F9309FE7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2E4D-38B6-4455-81B7-959C8937F07B}" type="datetime1">
              <a:rPr lang="en-US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F2AE9-5476-6F01-AF1D-0869DB08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511AA-030C-0C6C-235B-31EA9813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1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8B4E-C8AE-A7B9-58D2-B91D5FCA0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nd-Latn-001" dirty="0"/>
              <a:t>Training ASR Model</a:t>
            </a:r>
            <a:r>
              <a:rPr lang="en-US" dirty="0"/>
              <a:t>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D83A5-C5BF-9600-AF6A-5541229B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Split collection into 90:10 training/testing sets</a:t>
            </a:r>
            <a:endParaRPr lang="und-Latn-001" dirty="0"/>
          </a:p>
          <a:p>
            <a:r>
              <a:rPr lang="en-US" dirty="0"/>
              <a:t>Finetuned a </a:t>
            </a:r>
            <a:r>
              <a:rPr lang="und-Latn-001" dirty="0"/>
              <a:t>range of</a:t>
            </a:r>
            <a:r>
              <a:rPr lang="en-US" dirty="0"/>
              <a:t> </a:t>
            </a:r>
            <a:r>
              <a:rPr lang="und-Latn-001" dirty="0"/>
              <a:t>multilingual</a:t>
            </a:r>
            <a:r>
              <a:rPr lang="en-US" dirty="0" err="1"/>
              <a:t>ly</a:t>
            </a:r>
            <a:r>
              <a:rPr lang="en-US" dirty="0"/>
              <a:t> pretrained</a:t>
            </a:r>
            <a:r>
              <a:rPr lang="und-Latn-001" dirty="0"/>
              <a:t> </a:t>
            </a:r>
            <a:r>
              <a:rPr lang="en-US" dirty="0"/>
              <a:t>wav2vec 2.0</a:t>
            </a:r>
            <a:r>
              <a:rPr lang="und-Latn-001" dirty="0"/>
              <a:t> </a:t>
            </a:r>
            <a:r>
              <a:rPr lang="en-US" dirty="0"/>
              <a:t>models on </a:t>
            </a:r>
            <a:r>
              <a:rPr lang="und-Latn-001" dirty="0"/>
              <a:t>training set</a:t>
            </a:r>
            <a:endParaRPr lang="en-US" dirty="0"/>
          </a:p>
          <a:p>
            <a:r>
              <a:rPr lang="en-US" dirty="0"/>
              <a:t>Tested multiple tokenization schemes</a:t>
            </a:r>
            <a:r>
              <a:rPr lang="und-Latn-001" dirty="0"/>
              <a:t> </a:t>
            </a:r>
            <a:r>
              <a:rPr lang="und-Latn-001" sz="1600" dirty="0"/>
              <a:t>(Bechler, 2023)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B4C89-9B15-64FF-20E6-829BD9FD2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119A-7BFA-4C8C-9C95-5A95BBADC139}" type="datetime1">
              <a:rPr lang="en-US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0F48E-F4D4-F3F8-FEC9-D77DE0DB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2AECC-4540-674E-CBBD-94467E44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2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D879-DD3F-294D-98F6-344CBEBD2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Transcription Performance is Lackluster, but Usable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DF8A1-A7FA-7FA7-3DD8-779AFB46C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Best resulting model has a character error rate (CER) of </a:t>
            </a:r>
            <a:r>
              <a:rPr lang="en-US" b="1" u="sng" dirty="0"/>
              <a:t>30%</a:t>
            </a:r>
            <a:r>
              <a:rPr lang="en-US" dirty="0"/>
              <a:t>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Tonal prediction increases CER by about </a:t>
            </a:r>
            <a:r>
              <a:rPr lang="en-US" b="1" u="sng" dirty="0"/>
              <a:t>1-3%</a:t>
            </a:r>
            <a:endParaRPr lang="en-US" dirty="0"/>
          </a:p>
          <a:p>
            <a:r>
              <a:rPr lang="en-US" dirty="0"/>
              <a:t>Lower than comparable work with wav2vec 2.0 models (Fig. 3)</a:t>
            </a:r>
          </a:p>
          <a:p>
            <a:r>
              <a:rPr lang="en-US" dirty="0"/>
              <a:t>… but other work </a:t>
            </a:r>
            <a:r>
              <a:rPr lang="en-US" sz="1600" dirty="0"/>
              <a:t>(Coto-</a:t>
            </a:r>
            <a:r>
              <a:rPr lang="en-US" sz="1600" dirty="0" err="1"/>
              <a:t>Salono</a:t>
            </a:r>
            <a:r>
              <a:rPr lang="en-US" sz="1600" dirty="0"/>
              <a:t>, 2021) </a:t>
            </a:r>
            <a:r>
              <a:rPr lang="en-US" dirty="0"/>
              <a:t>argues 30% is sufficient for </a:t>
            </a:r>
            <a:r>
              <a:rPr lang="en-US" dirty="0" err="1"/>
              <a:t>sociophonetic</a:t>
            </a:r>
            <a:r>
              <a:rPr lang="en-US" dirty="0"/>
              <a:t> analysis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6BBC-ACC8-B9BB-78B5-94B89CDD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D6A2-AC18-4021-8583-03C4A2595F9D}" type="datetime1">
              <a:rPr lang="en-US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B752C-5855-2CBD-C29D-CA2D565E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803A1-6C9A-5991-F37C-5F22E8555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9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F08973-2CFD-F7E7-2776-0CE0EABC7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607845"/>
              </p:ext>
            </p:extLst>
          </p:nvPr>
        </p:nvGraphicFramePr>
        <p:xfrm>
          <a:off x="437292" y="4012446"/>
          <a:ext cx="11317415" cy="2387600"/>
        </p:xfrm>
        <a:graphic>
          <a:graphicData uri="http://schemas.openxmlformats.org/drawingml/2006/table">
            <a:tbl>
              <a:tblPr/>
              <a:tblGrid>
                <a:gridCol w="2853444">
                  <a:extLst>
                    <a:ext uri="{9D8B030D-6E8A-4147-A177-3AD203B41FA5}">
                      <a16:colId xmlns:a16="http://schemas.microsoft.com/office/drawing/2014/main" val="1260770772"/>
                    </a:ext>
                  </a:extLst>
                </a:gridCol>
                <a:gridCol w="2471301">
                  <a:extLst>
                    <a:ext uri="{9D8B030D-6E8A-4147-A177-3AD203B41FA5}">
                      <a16:colId xmlns:a16="http://schemas.microsoft.com/office/drawing/2014/main" val="3978642137"/>
                    </a:ext>
                  </a:extLst>
                </a:gridCol>
                <a:gridCol w="1397376">
                  <a:extLst>
                    <a:ext uri="{9D8B030D-6E8A-4147-A177-3AD203B41FA5}">
                      <a16:colId xmlns:a16="http://schemas.microsoft.com/office/drawing/2014/main" val="3352941964"/>
                    </a:ext>
                  </a:extLst>
                </a:gridCol>
                <a:gridCol w="1242361">
                  <a:extLst>
                    <a:ext uri="{9D8B030D-6E8A-4147-A177-3AD203B41FA5}">
                      <a16:colId xmlns:a16="http://schemas.microsoft.com/office/drawing/2014/main" val="3395768859"/>
                    </a:ext>
                  </a:extLst>
                </a:gridCol>
                <a:gridCol w="2218061">
                  <a:extLst>
                    <a:ext uri="{9D8B030D-6E8A-4147-A177-3AD203B41FA5}">
                      <a16:colId xmlns:a16="http://schemas.microsoft.com/office/drawing/2014/main" val="2191953896"/>
                    </a:ext>
                  </a:extLst>
                </a:gridCol>
                <a:gridCol w="1134872">
                  <a:extLst>
                    <a:ext uri="{9D8B030D-6E8A-4147-A177-3AD203B41FA5}">
                      <a16:colId xmlns:a16="http://schemas.microsoft.com/office/drawing/2014/main" val="40949712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"/>
                      <a:endParaRPr lang="en-US" sz="2000">
                        <a:effectLst/>
                        <a:latin typeface="+mn-lt"/>
                      </a:endParaRPr>
                    </a:p>
                  </a:txBody>
                  <a:tcPr marL="25400" marR="25400" marT="25400" marB="254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Language</a:t>
                      </a:r>
                      <a:endParaRPr lang="en-US" sz="2000" b="1">
                        <a:effectLst/>
                        <a:latin typeface="+mn-lt"/>
                      </a:endParaRPr>
                    </a:p>
                  </a:txBody>
                  <a:tcPr marL="25400" marR="25400" marT="25400" marB="25400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WER</a:t>
                      </a:r>
                      <a:endParaRPr lang="en-US" sz="2000" b="1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CER</a:t>
                      </a:r>
                      <a:endParaRPr lang="en-US" sz="2000" b="1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Transcribed Audio</a:t>
                      </a:r>
                      <a:endParaRPr lang="en-US" sz="2000" b="1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Model</a:t>
                      </a:r>
                      <a:endParaRPr lang="en-US" sz="2000" b="1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b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065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Best model, pred. tones</a:t>
                      </a:r>
                      <a:endParaRPr lang="en-US" sz="200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Northern Prinmi</a:t>
                      </a:r>
                      <a:endParaRPr lang="en-US" sz="200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0.879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0.313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 7m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XLS-R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7063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Best model, no tones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Northern Prinmi</a:t>
                      </a: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0.766</a:t>
                      </a: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0.300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3h 7m</a:t>
                      </a: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XLS-R</a:t>
                      </a: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77447"/>
                  </a:ext>
                </a:extLst>
              </a:tr>
              <a:tr h="18698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Guillaume et al. (2022)</a:t>
                      </a:r>
                      <a:endParaRPr lang="en-US" sz="200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Japhug</a:t>
                      </a:r>
                      <a:endParaRPr lang="en-US" sz="200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0.267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0.086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XLSR-53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982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Coto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-Solano et al. (2022)</a:t>
                      </a:r>
                      <a:endParaRPr lang="en-US" sz="200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Cook Islands M</a:t>
                      </a: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āori</a:t>
                      </a:r>
                      <a:endParaRPr lang="en-US" sz="200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+mn-lt"/>
                        </a:rPr>
                        <a:t>0.229</a:t>
                      </a: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0.061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 57m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XLSR-53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5400" marR="25400" marT="25400" marB="25400" anchor="ctr">
                    <a:lnL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44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27882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6512941-F16A-BF7F-0713-5DEA99861674}"/>
              </a:ext>
            </a:extLst>
          </p:cNvPr>
          <p:cNvSpPr txBox="1"/>
          <p:nvPr/>
        </p:nvSpPr>
        <p:spPr>
          <a:xfrm>
            <a:off x="405370" y="3673892"/>
            <a:ext cx="553406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600" dirty="0"/>
              <a:t>Figure 2 —CER </a:t>
            </a:r>
            <a:r>
              <a:rPr lang="fr-FR" sz="1600" dirty="0" err="1"/>
              <a:t>comparison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similar</a:t>
            </a:r>
            <a:r>
              <a:rPr lang="fr-FR" sz="1600" dirty="0"/>
              <a:t> </a:t>
            </a:r>
            <a:r>
              <a:rPr lang="fr-FR" sz="1600" dirty="0" err="1"/>
              <a:t>work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22276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2177130-642f-41d9-9211-74237ad5687d}" enabled="0" method="" siteId="{22177130-642f-41d9-9211-74237ad5687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463</TotalTime>
  <Words>2610</Words>
  <Application>Microsoft Office PowerPoint</Application>
  <PresentationFormat>Widescreen</PresentationFormat>
  <Paragraphs>341</Paragraphs>
  <Slides>28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Courier New,monospace</vt:lpstr>
      <vt:lpstr>Arial</vt:lpstr>
      <vt:lpstr>Calibri</vt:lpstr>
      <vt:lpstr>Courier New</vt:lpstr>
      <vt:lpstr>Neue Haas Grotesk Text Pro</vt:lpstr>
      <vt:lpstr>Times New Roman</vt:lpstr>
      <vt:lpstr>Wingdings</vt:lpstr>
      <vt:lpstr>VanillaVTI</vt:lpstr>
      <vt:lpstr>Evaluating wav2vec 2.0 Speech Recognition and Forced Alignment </vt:lpstr>
      <vt:lpstr>Motivations (1)</vt:lpstr>
      <vt:lpstr>Motivations (2)</vt:lpstr>
      <vt:lpstr>The Northern Prinmi Oral Art Collection</vt:lpstr>
      <vt:lpstr>Working Corpus</vt:lpstr>
      <vt:lpstr>Approach</vt:lpstr>
      <vt:lpstr>Research Questions</vt:lpstr>
      <vt:lpstr>Training ASR Models</vt:lpstr>
      <vt:lpstr>Transcription Performance is Lackluster, but Usable</vt:lpstr>
      <vt:lpstr>Forced Alignment</vt:lpstr>
      <vt:lpstr>Wav2vec2fasr and MFA Alignments Differed Massively</vt:lpstr>
      <vt:lpstr>PowerPoint Presentation</vt:lpstr>
      <vt:lpstr>Genre has the Largest Impact on Aligner Agreement</vt:lpstr>
      <vt:lpstr>Key Takeaways</vt:lpstr>
      <vt:lpstr>Thank you all very much!</vt:lpstr>
      <vt:lpstr>References</vt:lpstr>
      <vt:lpstr>Bonus slides</vt:lpstr>
      <vt:lpstr>Northern Prinmi</vt:lpstr>
      <vt:lpstr>PowerPoint Presentation</vt:lpstr>
      <vt:lpstr>Why wav2vec 2.0?</vt:lpstr>
      <vt:lpstr>Dataset Partitions and Finetuning Hyperparameters</vt:lpstr>
      <vt:lpstr>Carbon Cost of Training Models</vt:lpstr>
      <vt:lpstr>Which Recording Characteristics Impacted CER?</vt:lpstr>
      <vt:lpstr>Does An Out-of-Training Speaker Matter?</vt:lpstr>
      <vt:lpstr>Forced Alignment Metrics</vt:lpstr>
      <vt:lpstr>The Recording From Shuiluo has Substantially Different Onset Times</vt:lpstr>
      <vt:lpstr>Recording Genre Seems to Have a Much Stronger Effect Than Recording Location/County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bechl</dc:creator>
  <cp:lastModifiedBy>Bechler, Connor</cp:lastModifiedBy>
  <cp:revision>29</cp:revision>
  <dcterms:created xsi:type="dcterms:W3CDTF">2024-09-27T17:08:28Z</dcterms:created>
  <dcterms:modified xsi:type="dcterms:W3CDTF">2024-11-11T20:18:16Z</dcterms:modified>
</cp:coreProperties>
</file>